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88"/>
    <p:restoredTop sz="96337"/>
  </p:normalViewPr>
  <p:slideViewPr>
    <p:cSldViewPr snapToGrid="0" snapToObjects="1">
      <p:cViewPr varScale="1">
        <p:scale>
          <a:sx n="129" d="100"/>
          <a:sy n="129" d="100"/>
        </p:scale>
        <p:origin x="144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44419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6073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42232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12179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9090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985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9027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7851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98771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59095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87295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4FABD-C79B-C04C-99CA-0EF5B2E7C7DE}" type="datetimeFigureOut">
              <a:rPr kumimoji="1" lang="zh-CN" altLang="en-US" smtClean="0"/>
              <a:t>2023/3/23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DBC84-7F79-D147-B4B8-4CC52325B27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37382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7CCB397E-DC53-764B-A580-5C257FC7CE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074925"/>
              </p:ext>
            </p:extLst>
          </p:nvPr>
        </p:nvGraphicFramePr>
        <p:xfrm>
          <a:off x="39001" y="453608"/>
          <a:ext cx="9755998" cy="48557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2193">
                  <a:extLst>
                    <a:ext uri="{9D8B030D-6E8A-4147-A177-3AD203B41FA5}">
                      <a16:colId xmlns:a16="http://schemas.microsoft.com/office/drawing/2014/main" val="802750977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1469117323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1225051397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1612227717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3262707682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1109041657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3304437081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390114699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3328602123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3956825449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3444000408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3989965947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2544822242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1728775436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3867012170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1568811684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450846092"/>
                    </a:ext>
                  </a:extLst>
                </a:gridCol>
                <a:gridCol w="523165">
                  <a:extLst>
                    <a:ext uri="{9D8B030D-6E8A-4147-A177-3AD203B41FA5}">
                      <a16:colId xmlns:a16="http://schemas.microsoft.com/office/drawing/2014/main" val="677922127"/>
                    </a:ext>
                  </a:extLst>
                </a:gridCol>
              </a:tblGrid>
              <a:tr h="352081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WT-S:8H12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WT-S:3E2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WT-S:8H12:1C4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WT-S:8H12:1C4-interface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WT-S:3E2:1C4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WT-S:3E2:1C4</a:t>
                      </a:r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-interface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WT-S:8H12:3E2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WT-S:8H12:3E2-interface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BA.1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-S:8H12:3E2</a:t>
                      </a:r>
                      <a:endParaRPr lang="en" altLang="zh-C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" altLang="zh-C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BA.2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-S:8H12:3E2</a:t>
                      </a:r>
                      <a:endParaRPr lang="en" altLang="zh-C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WT-S:S2E12:3E2</a:t>
                      </a:r>
                      <a:endParaRPr lang="en" altLang="zh-C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WT-S:S2E12:3E2</a:t>
                      </a:r>
                      <a:r>
                        <a:rPr lang="en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-interface</a:t>
                      </a: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WT-S:8H12:S2X35</a:t>
                      </a:r>
                      <a:endParaRPr lang="en" altLang="zh-C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8H12:S2X35</a:t>
                      </a:r>
                      <a:r>
                        <a:rPr lang="en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-interface</a:t>
                      </a: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WT-S:XMA01:3E2</a:t>
                      </a:r>
                      <a:endParaRPr lang="en" altLang="zh-C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</a:t>
                      </a:r>
                      <a:r>
                        <a:rPr lang="en" altLang="zh-CN" sz="7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XMA01:3E2</a:t>
                      </a:r>
                      <a:r>
                        <a:rPr lang="en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-interface</a:t>
                      </a: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WT-S:8H12:VacW-209</a:t>
                      </a:r>
                      <a:endParaRPr lang="en" altLang="zh-C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6599179"/>
                  </a:ext>
                </a:extLst>
              </a:tr>
              <a:tr h="368587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Collection and processing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3748747"/>
                  </a:ext>
                </a:extLst>
              </a:tr>
              <a:tr h="120904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Microscope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 F30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 F30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 F30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 F30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 F30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CN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Tecnai</a:t>
                      </a:r>
                      <a:r>
                        <a:rPr lang="en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F30</a:t>
                      </a:r>
                      <a:endParaRPr lang="en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55959"/>
                  </a:ext>
                </a:extLst>
              </a:tr>
              <a:tr h="120904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Camera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Falcon 3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Falcon 3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</a:t>
                      </a:r>
                      <a:endParaRPr lang="e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1925955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Voltage (kV)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3303065"/>
                  </a:ext>
                </a:extLst>
              </a:tr>
              <a:tr h="283527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Electron exposure dose (e</a:t>
                      </a:r>
                      <a:r>
                        <a:rPr lang="en" sz="700" u="none" strike="noStrike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/Å</a:t>
                      </a:r>
                      <a:r>
                        <a:rPr lang="en" sz="700" u="none" strike="noStrike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50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50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023958"/>
                  </a:ext>
                </a:extLst>
              </a:tr>
              <a:tr h="184291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Defocus range (</a:t>
                      </a:r>
                      <a:r>
                        <a:rPr lang="el-GR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μ</a:t>
                      </a:r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1.0-2.4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1.0-2.4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0.9-1.8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0.9-1.8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1.0-2.2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1.0-2.2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1.0-2.4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1.0-2.4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1.0-2.0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1.0-2.2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0.9-1.8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0.9-1.8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1.0-2.2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1.0-2.2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1.1-2.0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1.1-2.0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1.0-1.8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1504495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Pixel size (Å)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1.12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1.12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0.778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4358360"/>
                  </a:ext>
                </a:extLst>
              </a:tr>
              <a:tr h="184291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Micrographs (used)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576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1,035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18,457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4,278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6,862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4230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7071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3,477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8,189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4,906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13,738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0591140"/>
                  </a:ext>
                </a:extLst>
              </a:tr>
              <a:tr h="236492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Final particle images (nos.)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15,716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17,367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260,028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260,028</a:t>
                      </a: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134,557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107,067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217,835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217,835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178,416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266,244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195,083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195,083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211,249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211,249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107,067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107,067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93,578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24998"/>
                  </a:ext>
                </a:extLst>
              </a:tr>
              <a:tr h="184291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Symmetry imposed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C1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8554186"/>
                  </a:ext>
                </a:extLst>
              </a:tr>
              <a:tr h="184291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Map resolution (Å)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6.79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7.57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3.60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3.77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3.80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3.92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3.58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3.59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3.93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3.79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3.79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4.45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3.47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4.05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3.74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3.95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3.70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1341670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FSC threshold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0.143</a:t>
                      </a:r>
                      <a:endParaRPr lang="en-US" altLang="zh-CN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7448480"/>
                  </a:ext>
                </a:extLst>
              </a:tr>
              <a:tr h="283527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Map sharpening B factor (Å</a:t>
                      </a:r>
                      <a:r>
                        <a:rPr lang="en" sz="700" u="none" strike="noStrike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-440.3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-722.8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-98.6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-125.8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-91.5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-118.3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-89.9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-105.6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-94.5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-94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-95.0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-210.7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-96.2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-158.0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-79.6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-108.3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-60.6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0690794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Validation</a:t>
                      </a:r>
                      <a:endParaRPr lang="en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49852"/>
                  </a:ext>
                </a:extLst>
              </a:tr>
              <a:tr h="184291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MolProbity score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1.75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1.69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1.54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1.76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2772098"/>
                  </a:ext>
                </a:extLst>
              </a:tr>
              <a:tr h="184291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Poor rotamers (%)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0.91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0.74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0.55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0.54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1974437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Clashscore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5.11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5.17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3.15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5.49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6091146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RMS (bonds)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0.0072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0.0051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0.0057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0.0057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7277732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RMS (angles)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1.13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1.09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1.1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1.2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7279932"/>
                  </a:ext>
                </a:extLst>
              </a:tr>
              <a:tr h="184291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Ramachandran plot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7059996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Favored (%)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92.13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93.85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93.22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92.63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3724722"/>
                  </a:ext>
                </a:extLst>
              </a:tr>
              <a:tr h="178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Allowed (%)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7.87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6.15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6.78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7.37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/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0158085"/>
                  </a:ext>
                </a:extLst>
              </a:tr>
              <a:tr h="191380">
                <a:tc>
                  <a:txBody>
                    <a:bodyPr/>
                    <a:lstStyle/>
                    <a:p>
                      <a:pPr algn="l" rtl="0" fontAlgn="ctr"/>
                      <a:r>
                        <a:rPr lang="en" sz="7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Disallowed (%)</a:t>
                      </a:r>
                      <a:endParaRPr lang="en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  <a:cs typeface="Arial" panose="020B0604020202020204" pitchFamily="34" charset="0"/>
                        </a:rPr>
                        <a:t>0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CN" altLang="en-US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906" marR="4906" marT="4906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0714418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84D77B61-AB9C-3742-8DBD-C0A378B53B6C}"/>
              </a:ext>
            </a:extLst>
          </p:cNvPr>
          <p:cNvSpPr/>
          <p:nvPr/>
        </p:nvSpPr>
        <p:spPr>
          <a:xfrm>
            <a:off x="-62754" y="86962"/>
            <a:ext cx="75841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ctr"/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Table S2. Cryo-EM data collection, refinement and validation statistics of immune-complexes </a:t>
            </a:r>
            <a:endParaRPr lang="en-US" altLang="zh-CN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740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533</Words>
  <Application>Microsoft Macintosh PowerPoint</Application>
  <PresentationFormat>A4 纸张(210x297 毫米)</PresentationFormat>
  <Paragraphs>390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Arial</vt:lpstr>
      <vt:lpstr>Calibri</vt:lpstr>
      <vt:lpstr>Calibri Light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Hui Sun</dc:creator>
  <cp:lastModifiedBy>Hui Sun</cp:lastModifiedBy>
  <cp:revision>19</cp:revision>
  <dcterms:created xsi:type="dcterms:W3CDTF">2022-10-18T06:38:07Z</dcterms:created>
  <dcterms:modified xsi:type="dcterms:W3CDTF">2023-03-23T07:04:33Z</dcterms:modified>
</cp:coreProperties>
</file>