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1pPr>
    <a:lvl2pPr marL="4572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2pPr>
    <a:lvl3pPr marL="9144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3pPr>
    <a:lvl4pPr marL="13716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4pPr>
    <a:lvl5pPr marL="1828800" algn="l" rtl="0" fontAlgn="base">
      <a:spcBef>
        <a:spcPct val="0"/>
      </a:spcBef>
      <a:spcAft>
        <a:spcPct val="0"/>
      </a:spcAft>
      <a:buFont typeface="Arial" charset="0"/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MS PGothic" charset="0"/>
        <a:cs typeface="MS PGothic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5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B99EA4F-293F-4B48-AD34-10773183B1AA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C3616A-C285-134A-AA23-ED4029DF27E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4421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F090C83-5554-E04D-84F6-73DBB6E5100A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CFDFB5-F722-454E-A11B-A880D0F5A57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61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E82F8B7-BED3-5B4D-A48E-0D559D8DEC4B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62451F-09D6-A343-B4BB-3EFF5BDDEE73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727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项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BD405F-69AC-4D42-A5B7-C089CC1C44CE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BC9AF94-E3DF-3248-9365-E4E59CB122F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22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B22C2FC-A8BB-9848-9129-B2DC9AD4AE7E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幻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29CAA0-566D-724E-A337-02A2946B23CE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133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565ACA2-2F61-5144-80C9-B912C71DC638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196244-D3AB-A841-9FE7-B5D0574335B2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6555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33E3B0B-008F-F744-A860-910E349CC30E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FC1893-F737-4D43-89BD-1309B0581D9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8175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570D8AA-FE42-3945-9FCA-B479CDA99D43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6A6AFC-1F76-7D4B-8D65-72D924B1A815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9976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96EBEC-D03D-F74C-9F9A-B8DE0089A4FC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幻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25C49-7DF9-564F-817A-D0BC031270D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33529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95684DF-C2F4-604F-A1C7-C43E64DAD4FC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203771-6EDB-A144-BBD8-9CE25A7BAC8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1255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本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二级</a:t>
            </a:r>
          </a:p>
          <a:p>
            <a:pPr lvl="2"/>
            <a:r>
              <a:rPr lang="zh-CN" altLang="en-US" smtClean="0"/>
              <a:t>三级</a:t>
            </a:r>
          </a:p>
          <a:p>
            <a:pPr lvl="3"/>
            <a:r>
              <a:rPr lang="zh-CN" altLang="en-US" smtClean="0"/>
              <a:t>四级</a:t>
            </a:r>
          </a:p>
          <a:p>
            <a:pPr lvl="4"/>
            <a:r>
              <a:rPr lang="zh-CN" altLang="en-US" smtClean="0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6A5F36-18D8-5245-A3FC-1C7070F1BB04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幻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FE3B3-835A-C244-8563-7FBDC2FD608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7561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/>
              <a:t>Click to edit Master text styles</a:t>
            </a:r>
          </a:p>
          <a:p>
            <a:pPr lvl="1"/>
            <a:r>
              <a:rPr lang="en-US" altLang="zh-CN"/>
              <a:t>Second level</a:t>
            </a:r>
          </a:p>
          <a:p>
            <a:pPr lvl="2"/>
            <a:r>
              <a:rPr lang="en-US" altLang="zh-CN"/>
              <a:t>Third level</a:t>
            </a:r>
          </a:p>
          <a:p>
            <a:pPr lvl="3"/>
            <a:r>
              <a:rPr lang="en-US" altLang="zh-CN"/>
              <a:t>Fourth level</a:t>
            </a:r>
          </a:p>
          <a:p>
            <a:pPr lvl="4"/>
            <a:r>
              <a:rPr lang="en-US" altLang="zh-CN"/>
              <a:t>Fifth level</a:t>
            </a:r>
          </a:p>
        </p:txBody>
      </p:sp>
      <p:sp>
        <p:nvSpPr>
          <p:cNvPr id="1028" name="Date Placeholder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23A79EC2-BE70-6848-945F-26509732E198}" type="datetime1">
              <a:rPr lang="en-US"/>
              <a:pPr/>
              <a:t>11/6/2015</a:t>
            </a:fld>
            <a:endParaRPr lang="en-US"/>
          </a:p>
        </p:txBody>
      </p:sp>
      <p:sp>
        <p:nvSpPr>
          <p:cNvPr id="1029" name="Footer Placeholder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Slide Number Placeholder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+mn-lt"/>
              </a:defRPr>
            </a:lvl1pPr>
          </a:lstStyle>
          <a:p>
            <a:fld id="{1306712E-F29A-A444-8519-318BFA9DBD7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3366FF"/>
          </a:solidFill>
          <a:latin typeface="Calibri" charset="0"/>
          <a:ea typeface="MS PGothic" charset="0"/>
          <a:cs typeface="MS PGothic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journal.hep.com.cn/fcs/EN/10.1007/s11704-014-4155-x" TargetMode="Externa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le 1"/>
          <p:cNvSpPr>
            <a:spLocks noGrp="1"/>
          </p:cNvSpPr>
          <p:nvPr>
            <p:ph type="ctrTitle" idx="4294967295"/>
          </p:nvPr>
        </p:nvSpPr>
        <p:spPr>
          <a:xfrm>
            <a:off x="107504" y="1654175"/>
            <a:ext cx="8856984" cy="1470025"/>
          </a:xfrm>
        </p:spPr>
        <p:txBody>
          <a:bodyPr/>
          <a:lstStyle/>
          <a:p>
            <a:pPr eaLnBrk="1" hangingPunct="1"/>
            <a:r>
              <a:rPr lang="en-US" altLang="zh-CN" sz="4000" kern="1200" dirty="0">
                <a:hlinkClick r:id="rId2"/>
              </a:rPr>
              <a:t>Effects of smartphone icon </a:t>
            </a:r>
            <a:r>
              <a:rPr lang="en-US" altLang="zh-CN" sz="4000" kern="1200" dirty="0">
                <a:hlinkClick r:id="rId2"/>
              </a:rPr>
              <a:t>background </a:t>
            </a:r>
            <a:r>
              <a:rPr lang="en-US" altLang="zh-CN" sz="4000" kern="1200" dirty="0">
                <a:hlinkClick r:id="rId2"/>
              </a:rPr>
              <a:t>shapes </a:t>
            </a:r>
            <a:r>
              <a:rPr lang="en-US" altLang="zh-CN" sz="4000" kern="1200" dirty="0">
                <a:hlinkClick r:id="rId2"/>
              </a:rPr>
              <a:t>and figure/background </a:t>
            </a:r>
            <a:r>
              <a:rPr lang="en-US" altLang="zh-CN" sz="4000" kern="1200" dirty="0">
                <a:hlinkClick r:id="rId2"/>
              </a:rPr>
              <a:t>area </a:t>
            </a:r>
            <a:r>
              <a:rPr lang="en-US" altLang="zh-CN" sz="4000" kern="1200" dirty="0">
                <a:hlinkClick r:id="rId2"/>
              </a:rPr>
              <a:t/>
            </a:r>
            <a:br>
              <a:rPr lang="en-US" altLang="zh-CN" sz="4000" kern="1200" dirty="0">
                <a:hlinkClick r:id="rId2"/>
              </a:rPr>
            </a:br>
            <a:r>
              <a:rPr lang="en-US" altLang="zh-CN" sz="4000" kern="1200" dirty="0">
                <a:hlinkClick r:id="rId2"/>
              </a:rPr>
              <a:t>ratios </a:t>
            </a:r>
            <a:r>
              <a:rPr lang="en-US" altLang="zh-CN" sz="4000" kern="1200" dirty="0">
                <a:hlinkClick r:id="rId2"/>
              </a:rPr>
              <a:t>on visual search performance </a:t>
            </a:r>
            <a:r>
              <a:rPr lang="en-US" altLang="zh-CN" sz="4000" kern="1200" dirty="0">
                <a:hlinkClick r:id="rId2"/>
              </a:rPr>
              <a:t/>
            </a:r>
            <a:br>
              <a:rPr lang="en-US" altLang="zh-CN" sz="4000" kern="1200" dirty="0">
                <a:hlinkClick r:id="rId2"/>
              </a:rPr>
            </a:br>
            <a:r>
              <a:rPr lang="en-US" altLang="zh-CN" sz="4000" kern="1200" dirty="0">
                <a:hlinkClick r:id="rId2"/>
              </a:rPr>
              <a:t>and </a:t>
            </a:r>
            <a:r>
              <a:rPr lang="en-US" altLang="zh-CN" sz="4000" kern="1200" dirty="0">
                <a:hlinkClick r:id="rId2"/>
              </a:rPr>
              <a:t>user preferences</a:t>
            </a:r>
            <a:endParaRPr lang="en-US" altLang="zh-CN" sz="4000" kern="1200" dirty="0"/>
          </a:p>
        </p:txBody>
      </p:sp>
      <p:sp>
        <p:nvSpPr>
          <p:cNvPr id="3075" name="Subtitle 2"/>
          <p:cNvSpPr>
            <a:spLocks noGrp="1"/>
          </p:cNvSpPr>
          <p:nvPr>
            <p:ph type="subTitle" idx="4294967295"/>
          </p:nvPr>
        </p:nvSpPr>
        <p:spPr>
          <a:xfrm>
            <a:off x="611560" y="4925718"/>
            <a:ext cx="8229600" cy="914400"/>
          </a:xfrm>
        </p:spPr>
        <p:txBody>
          <a:bodyPr/>
          <a:lstStyle/>
          <a:p>
            <a:pPr marL="0" lvl="0" indent="0" algn="ctr" eaLnBrk="1" hangingPunct="1">
              <a:lnSpc>
                <a:spcPct val="80000"/>
              </a:lnSpc>
              <a:buNone/>
            </a:pPr>
            <a:r>
              <a:rPr lang="en-CA" altLang="zh-CN" sz="2000" dirty="0">
                <a:solidFill>
                  <a:srgbClr val="FF0000"/>
                </a:solidFill>
              </a:rPr>
              <a:t>Frontiers of Computer Science, 2015, </a:t>
            </a:r>
            <a:r>
              <a:rPr lang="en-CA" altLang="zh-CN" sz="2000" dirty="0" smtClean="0">
                <a:solidFill>
                  <a:srgbClr val="FF0000"/>
                </a:solidFill>
              </a:rPr>
              <a:t>9(5):751–764</a:t>
            </a:r>
            <a:endParaRPr lang="en-US" altLang="zh-CN" sz="2000" dirty="0">
              <a:solidFill>
                <a:srgbClr val="FF0000"/>
              </a:solidFill>
            </a:endParaRPr>
          </a:p>
        </p:txBody>
      </p:sp>
      <p:sp>
        <p:nvSpPr>
          <p:cNvPr id="3076" name="Subtitle 2"/>
          <p:cNvSpPr txBox="1">
            <a:spLocks noChangeArrowheads="1"/>
          </p:cNvSpPr>
          <p:nvPr/>
        </p:nvSpPr>
        <p:spPr bwMode="auto">
          <a:xfrm>
            <a:off x="479527" y="4001859"/>
            <a:ext cx="82296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/>
            <a:lvl2pPr marL="457200"/>
            <a:lvl3pPr marL="914400"/>
            <a:lvl4pPr marL="1371600"/>
            <a:lvl5pPr marL="1828800"/>
            <a:lvl6pPr marL="2286000"/>
            <a:lvl7pPr marL="2743200"/>
            <a:lvl8pPr marL="3200400"/>
            <a:lvl9pPr marL="3657600"/>
          </a:lstStyle>
          <a:p>
            <a:pPr algn="ctr">
              <a:lnSpc>
                <a:spcPct val="80000"/>
              </a:lnSpc>
              <a:spcBef>
                <a:spcPct val="20000"/>
              </a:spcBef>
            </a:pPr>
            <a:r>
              <a:rPr lang="en-US" altLang="zh-CN" sz="2800" b="1" dirty="0" err="1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Shijian</a:t>
            </a:r>
            <a:r>
              <a:rPr lang="zh-CN" altLang="en-US" sz="2800" b="1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 </a:t>
            </a:r>
            <a:r>
              <a:rPr lang="en-US" altLang="zh-CN" sz="2800" b="1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LUO,</a:t>
            </a:r>
            <a:r>
              <a:rPr lang="zh-CN" altLang="en-US" sz="2800" b="1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 </a:t>
            </a:r>
            <a:r>
              <a:rPr lang="en-US" altLang="zh-CN" sz="2800" b="1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Yuxiao</a:t>
            </a:r>
            <a:r>
              <a:rPr lang="zh-CN" altLang="en-US" sz="2800" b="1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 </a:t>
            </a:r>
            <a:r>
              <a:rPr lang="en-US" altLang="zh-CN" sz="2800" b="1" dirty="0">
                <a:solidFill>
                  <a:srgbClr val="00B0F0"/>
                </a:solidFill>
                <a:latin typeface="Calibri" pitchFamily="34" charset="0"/>
                <a:ea typeface="MS PGothic" pitchFamily="34" charset="-128"/>
                <a:cs typeface="+mn-cs"/>
              </a:rPr>
              <a:t>ZHOU</a:t>
            </a:r>
            <a:endParaRPr lang="en-US" altLang="zh-CN" sz="2800" b="1" dirty="0">
              <a:solidFill>
                <a:srgbClr val="00B0F0"/>
              </a:solidFill>
              <a:latin typeface="Calibri" pitchFamily="34" charset="0"/>
              <a:ea typeface="MS PGothic" pitchFamily="34" charset="-128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 idx="4294967295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dirty="0"/>
              <a:t>Problems &amp; </a:t>
            </a:r>
            <a:r>
              <a:rPr lang="en-US" altLang="zh-CN" dirty="0" smtClean="0">
                <a:ea typeface="宋体" charset="0"/>
                <a:cs typeface="宋体" charset="0"/>
              </a:rPr>
              <a:t>I</a:t>
            </a:r>
            <a:r>
              <a:rPr lang="zh-CN" altLang="en-US" dirty="0" smtClean="0"/>
              <a:t>deas</a:t>
            </a:r>
            <a:endParaRPr lang="zh-CN" altLang="en-US" dirty="0"/>
          </a:p>
        </p:txBody>
      </p:sp>
      <p:sp>
        <p:nvSpPr>
          <p:cNvPr id="4099" name="Content Placeholder 2"/>
          <p:cNvSpPr>
            <a:spLocks noGrp="1"/>
          </p:cNvSpPr>
          <p:nvPr>
            <p:ph idx="4294967295"/>
          </p:nvPr>
        </p:nvSpPr>
        <p:spPr>
          <a:xfrm>
            <a:off x="457200" y="1143000"/>
            <a:ext cx="8229600" cy="4830763"/>
          </a:xfrm>
        </p:spPr>
        <p:txBody>
          <a:bodyPr/>
          <a:lstStyle/>
          <a:p>
            <a:pPr eaLnBrk="1" hangingPunct="1"/>
            <a:r>
              <a:rPr lang="en-US" sz="2400" dirty="0"/>
              <a:t>Problems of </a:t>
            </a:r>
            <a:r>
              <a:rPr lang="en-US" sz="2400" dirty="0" smtClean="0"/>
              <a:t>icon design on Smartphone</a:t>
            </a:r>
            <a:endParaRPr lang="en-US" sz="2400" dirty="0"/>
          </a:p>
          <a:p>
            <a:pPr lvl="1" eaLnBrk="1" hangingPunct="1"/>
            <a:r>
              <a:rPr lang="en-US" sz="2000" dirty="0" smtClean="0"/>
              <a:t>Lack of guidelines for icon design</a:t>
            </a:r>
            <a:endParaRPr lang="en-US" sz="2000" dirty="0"/>
          </a:p>
          <a:p>
            <a:pPr lvl="1" eaLnBrk="1" hangingPunct="1"/>
            <a:r>
              <a:rPr lang="en-US" sz="2000" dirty="0" smtClean="0"/>
              <a:t>Lack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of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evidence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support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how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different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background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shapes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figure/background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area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ratio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would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affect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the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performance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preference</a:t>
            </a:r>
            <a:r>
              <a:rPr lang="zh-CN" altLang="en-US" sz="2000" dirty="0" smtClean="0"/>
              <a:t> </a:t>
            </a:r>
            <a:endParaRPr lang="en-US" sz="2000" dirty="0"/>
          </a:p>
          <a:p>
            <a:pPr eaLnBrk="1" hangingPunct="1"/>
            <a:r>
              <a:rPr lang="en-US" sz="2400" dirty="0"/>
              <a:t>Ideas: </a:t>
            </a:r>
            <a:r>
              <a:rPr lang="en-US" sz="2400" dirty="0" smtClean="0"/>
              <a:t>Smartphone</a:t>
            </a:r>
            <a:r>
              <a:rPr lang="zh-CN" altLang="en-US" sz="2400" dirty="0" smtClean="0"/>
              <a:t> </a:t>
            </a:r>
            <a:r>
              <a:rPr lang="en-US" sz="2400" dirty="0" smtClean="0"/>
              <a:t>icon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design</a:t>
            </a:r>
            <a:r>
              <a:rPr lang="zh-CN" altLang="en-US" sz="2400" dirty="0" smtClean="0"/>
              <a:t> </a:t>
            </a:r>
            <a:r>
              <a:rPr lang="en-US" altLang="zh-CN" sz="2400" dirty="0" smtClean="0"/>
              <a:t>guideline</a:t>
            </a:r>
            <a:r>
              <a:rPr lang="zh-CN" altLang="en-US" sz="2400" dirty="0" smtClean="0"/>
              <a:t> </a:t>
            </a:r>
            <a:endParaRPr lang="en-US" sz="2400" dirty="0"/>
          </a:p>
          <a:p>
            <a:pPr lvl="1" eaLnBrk="1" hangingPunct="1"/>
            <a:r>
              <a:rPr lang="en-US" sz="2000" dirty="0" smtClean="0"/>
              <a:t>Evaluate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the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icon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design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factors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on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smartphone</a:t>
            </a:r>
            <a:endParaRPr lang="en-US" sz="2000" dirty="0"/>
          </a:p>
          <a:p>
            <a:pPr lvl="1" eaLnBrk="1" hangingPunct="1"/>
            <a:r>
              <a:rPr lang="en-US" sz="2000" dirty="0" smtClean="0"/>
              <a:t>Different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background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shapes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figure/background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area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ratios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are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employed</a:t>
            </a:r>
          </a:p>
          <a:p>
            <a:pPr lvl="1" eaLnBrk="1" hangingPunct="1"/>
            <a:r>
              <a:rPr lang="en-US" altLang="zh-CN" sz="2000" dirty="0" smtClean="0"/>
              <a:t>3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main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screen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sizes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are</a:t>
            </a:r>
            <a:r>
              <a:rPr lang="zh-CN" altLang="en-US" sz="2000" dirty="0" smtClean="0"/>
              <a:t> </a:t>
            </a:r>
            <a:r>
              <a:rPr lang="en-US" altLang="zh-CN" sz="2000" dirty="0" smtClean="0"/>
              <a:t>tested</a:t>
            </a:r>
            <a:endParaRPr lang="en-US" sz="2000" dirty="0"/>
          </a:p>
          <a:p>
            <a:pPr eaLnBrk="1" hangingPunct="1">
              <a:buFont typeface="Arial" charset="0"/>
              <a:buNone/>
            </a:pPr>
            <a:endParaRPr lang="en-US" sz="2400" dirty="0">
              <a:solidFill>
                <a:srgbClr val="000000"/>
              </a:solidFill>
            </a:endParaRPr>
          </a:p>
        </p:txBody>
      </p:sp>
      <p:sp>
        <p:nvSpPr>
          <p:cNvPr id="4101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792" y="3962386"/>
            <a:ext cx="3790647" cy="284902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itle 1"/>
          <p:cNvSpPr>
            <a:spLocks noGrp="1"/>
          </p:cNvSpPr>
          <p:nvPr>
            <p:ph type="title" idx="4294967295"/>
          </p:nvPr>
        </p:nvSpPr>
        <p:spPr>
          <a:xfrm>
            <a:off x="508000" y="152486"/>
            <a:ext cx="8229600" cy="1143000"/>
          </a:xfrm>
        </p:spPr>
        <p:txBody>
          <a:bodyPr/>
          <a:lstStyle/>
          <a:p>
            <a:pPr eaLnBrk="1" hangingPunct="1"/>
            <a:r>
              <a:rPr lang="en-US" altLang="zh-CN" dirty="0"/>
              <a:t>Main Contributions</a:t>
            </a:r>
          </a:p>
        </p:txBody>
      </p:sp>
      <p:sp>
        <p:nvSpPr>
          <p:cNvPr id="5124" name="Content Placeholder 2"/>
          <p:cNvSpPr>
            <a:spLocks noGrp="1"/>
          </p:cNvSpPr>
          <p:nvPr>
            <p:ph sz="half" idx="4294967295"/>
          </p:nvPr>
        </p:nvSpPr>
        <p:spPr>
          <a:xfrm>
            <a:off x="457200" y="1449440"/>
            <a:ext cx="4267200" cy="8382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zh-CN" sz="2000" b="1" dirty="0" smtClean="0"/>
              <a:t>On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3.5</a:t>
            </a:r>
            <a:r>
              <a:rPr lang="zh-CN" altLang="en-US" sz="2000" b="1" dirty="0" smtClean="0"/>
              <a:t>-</a:t>
            </a:r>
            <a:r>
              <a:rPr lang="en-US" altLang="zh-CN" sz="2000" b="1" dirty="0" smtClean="0"/>
              <a:t>inch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and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4.0-inch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screes,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unified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icon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background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with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square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or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rounded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square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are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recommended</a:t>
            </a:r>
            <a:endParaRPr lang="en-US" altLang="zh-CN" sz="2000" b="1" dirty="0"/>
          </a:p>
        </p:txBody>
      </p:sp>
      <p:sp>
        <p:nvSpPr>
          <p:cNvPr id="5125" name="Content Placeholder 13"/>
          <p:cNvSpPr>
            <a:spLocks noGrp="1"/>
          </p:cNvSpPr>
          <p:nvPr>
            <p:ph sz="half" idx="4294967295"/>
          </p:nvPr>
        </p:nvSpPr>
        <p:spPr>
          <a:xfrm>
            <a:off x="4794250" y="1447852"/>
            <a:ext cx="4038600" cy="2222500"/>
          </a:xfrm>
        </p:spPr>
        <p:txBody>
          <a:bodyPr/>
          <a:lstStyle/>
          <a:p>
            <a:r>
              <a:rPr lang="en-US" altLang="zh-CN" sz="2000" b="1" dirty="0" smtClean="0"/>
              <a:t>A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60%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figure/background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area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ratio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is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the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most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appropriate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for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smartphone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icon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in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3.5-inch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screen,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while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50%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is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suitable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for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4.0-inch,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no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background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icon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is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suggested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for</a:t>
            </a:r>
            <a:r>
              <a:rPr lang="zh-CN" altLang="en-US" sz="2000" b="1" dirty="0" smtClean="0"/>
              <a:t> </a:t>
            </a:r>
            <a:r>
              <a:rPr lang="en-US" altLang="zh-CN" sz="2000" b="1" dirty="0" smtClean="0"/>
              <a:t>4.7-inch</a:t>
            </a:r>
            <a:endParaRPr lang="en-US" altLang="zh-CN" sz="2000" b="1" dirty="0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98" y="3352802"/>
            <a:ext cx="3258844" cy="2895613"/>
          </a:xfrm>
          <a:prstGeom prst="rect">
            <a:avLst/>
          </a:prstGeom>
        </p:spPr>
      </p:pic>
      <p:grpSp>
        <p:nvGrpSpPr>
          <p:cNvPr id="6" name="组 5"/>
          <p:cNvGrpSpPr/>
          <p:nvPr/>
        </p:nvGrpSpPr>
        <p:grpSpPr>
          <a:xfrm>
            <a:off x="5410178" y="3581396"/>
            <a:ext cx="2707957" cy="3031138"/>
            <a:chOff x="5410178" y="3581396"/>
            <a:chExt cx="2707957" cy="3031138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62574" y="5029158"/>
              <a:ext cx="2555561" cy="1583376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410178" y="3581396"/>
              <a:ext cx="2666930" cy="153596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Calibri"/>
        <a:ea typeface="MS PGothic"/>
        <a:cs typeface="MS PGothic"/>
      </a:majorFont>
      <a:minorFont>
        <a:latin typeface="Calibri"/>
        <a:ea typeface="MS PGothic"/>
        <a:cs typeface="MS PGothic"/>
      </a:minorFont>
    </a:fontScheme>
    <a:fmtScheme name="办公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charset="0"/>
            <a:cs typeface="MS PGothic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blurRad="63500" dist="38099" dir="2700000" algn="ctr" rotWithShape="0">
                  <a:schemeClr val="bg2">
                    <a:alpha val="74998"/>
                  </a:schemeClr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charset="0"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MS PGothic" charset="0"/>
            <a:cs typeface="MS PGothic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65</TotalTime>
  <Pages>0</Pages>
  <Words>138</Words>
  <Characters>0</Characters>
  <Application>Microsoft Office PowerPoint</Application>
  <DocSecurity>0</DocSecurity>
  <PresentationFormat>全屏显示(4:3)</PresentationFormat>
  <Lines>0</Lines>
  <Paragraphs>14</Paragraphs>
  <Slides>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4" baseType="lpstr">
      <vt:lpstr>Office Theme</vt:lpstr>
      <vt:lpstr>Effects of smartphone icon background shapes and figure/background area  ratios on visual search performance  and user preferences</vt:lpstr>
      <vt:lpstr>Problems &amp; Ideas</vt:lpstr>
      <vt:lpstr>Main Contributions</vt:lpstr>
    </vt:vector>
  </TitlesOfParts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Title: Your Title</dc:title>
  <dc:creator>Dina Katabi</dc:creator>
  <cp:lastModifiedBy>Dingning</cp:lastModifiedBy>
  <cp:revision>175</cp:revision>
  <dcterms:created xsi:type="dcterms:W3CDTF">2010-02-22T23:54:04Z</dcterms:created>
  <dcterms:modified xsi:type="dcterms:W3CDTF">2015-11-06T02:20:31Z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2052-9.1.0.5218</vt:lpwstr>
  </property>
</Properties>
</file>