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alibri"/>
        <a:ea typeface="Calibri"/>
        <a:cs typeface="Calibri"/>
        <a:sym typeface="Calibri"/>
      </a:defRPr>
    </a:lvl9pPr>
  </p:defaultTextStyle>
  <p:modifyVerifier cryptProviderType="rsaFull" cryptAlgorithmClass="hash" cryptAlgorithmType="typeAny" cryptAlgorithmSid="4" spinCount="100000" saltData="d60s0ZUqAHXYyNBZpNO+mw==" hashData="133F6VsVyTZjrmzZ8MuXgO/u04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4186571097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j-lt"/>
        <a:ea typeface="+mj-ea"/>
        <a:cs typeface="+mj-cs"/>
        <a:sym typeface="Helvetica Neue"/>
      </a:defRPr>
    </a:lvl1pPr>
    <a:lvl2pPr indent="228600" latinLnBrk="0">
      <a:defRPr>
        <a:latin typeface="+mj-lt"/>
        <a:ea typeface="+mj-ea"/>
        <a:cs typeface="+mj-cs"/>
        <a:sym typeface="Helvetica Neue"/>
      </a:defRPr>
    </a:lvl2pPr>
    <a:lvl3pPr indent="457200" latinLnBrk="0">
      <a:defRPr>
        <a:latin typeface="+mj-lt"/>
        <a:ea typeface="+mj-ea"/>
        <a:cs typeface="+mj-cs"/>
        <a:sym typeface="Helvetica Neue"/>
      </a:defRPr>
    </a:lvl3pPr>
    <a:lvl4pPr indent="685800" latinLnBrk="0">
      <a:defRPr>
        <a:latin typeface="+mj-lt"/>
        <a:ea typeface="+mj-ea"/>
        <a:cs typeface="+mj-cs"/>
        <a:sym typeface="Helvetica Neue"/>
      </a:defRPr>
    </a:lvl4pPr>
    <a:lvl5pPr indent="914400" latinLnBrk="0">
      <a:defRPr>
        <a:latin typeface="+mj-lt"/>
        <a:ea typeface="+mj-ea"/>
        <a:cs typeface="+mj-cs"/>
        <a:sym typeface="Helvetica Neue"/>
      </a:defRPr>
    </a:lvl5pPr>
    <a:lvl6pPr indent="1143000" latinLnBrk="0">
      <a:defRPr>
        <a:latin typeface="+mj-lt"/>
        <a:ea typeface="+mj-ea"/>
        <a:cs typeface="+mj-cs"/>
        <a:sym typeface="Helvetica Neue"/>
      </a:defRPr>
    </a:lvl6pPr>
    <a:lvl7pPr indent="1371600" latinLnBrk="0">
      <a:defRPr>
        <a:latin typeface="+mj-lt"/>
        <a:ea typeface="+mj-ea"/>
        <a:cs typeface="+mj-cs"/>
        <a:sym typeface="Helvetica Neue"/>
      </a:defRPr>
    </a:lvl7pPr>
    <a:lvl8pPr indent="1600200" latinLnBrk="0">
      <a:defRPr>
        <a:latin typeface="+mj-lt"/>
        <a:ea typeface="+mj-ea"/>
        <a:cs typeface="+mj-cs"/>
        <a:sym typeface="Helvetica Neue"/>
      </a:defRPr>
    </a:lvl8pPr>
    <a:lvl9pPr indent="1828800" latinLnBrk="0">
      <a:defRPr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/>
          <a:lstStyle/>
          <a:p>
            <a:r>
              <a:t>标题文本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r>
              <a:t>正文级别 1</a:t>
            </a:r>
          </a:p>
          <a:p>
            <a:pPr lvl="1"/>
            <a:r>
              <a:t>正文级别 2</a:t>
            </a:r>
          </a:p>
          <a:p>
            <a:pPr lvl="2"/>
            <a:r>
              <a:t>正文级别 3</a:t>
            </a:r>
          </a:p>
          <a:p>
            <a:pPr lvl="3"/>
            <a:r>
              <a:t>正文级别 4</a:t>
            </a:r>
          </a:p>
          <a:p>
            <a:pPr lvl="4"/>
            <a:r>
              <a:t>正文级别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3366FF"/>
          </a:solidFill>
          <a:uFillTx/>
          <a:latin typeface="Calibri"/>
          <a:ea typeface="Calibri"/>
          <a:cs typeface="Calibri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2352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26924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1496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36068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0640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hep.com.cn/fcs/EN/10.1007/s11704-016-5422-9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 idx="4294967295"/>
          </p:nvPr>
        </p:nvSpPr>
        <p:spPr>
          <a:xfrm>
            <a:off x="717550" y="980728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kumimoji="1" sz="4000" kern="1200" dirty="0">
                <a:latin typeface="+mj-lt"/>
                <a:ea typeface="+mj-ea"/>
                <a:cs typeface="+mj-cs"/>
                <a:hlinkClick r:id="rId2"/>
              </a:rPr>
              <a:t>A </a:t>
            </a:r>
            <a:r>
              <a:rPr kumimoji="1" lang="en-US" sz="4000" kern="1200" dirty="0" smtClean="0">
                <a:latin typeface="+mj-lt"/>
                <a:ea typeface="+mj-ea"/>
                <a:cs typeface="+mj-cs"/>
                <a:hlinkClick r:id="rId2"/>
              </a:rPr>
              <a:t>s</a:t>
            </a:r>
            <a:r>
              <a:rPr kumimoji="1" sz="4000" kern="1200" dirty="0" smtClean="0">
                <a:latin typeface="+mj-lt"/>
                <a:ea typeface="+mj-ea"/>
                <a:cs typeface="+mj-cs"/>
                <a:hlinkClick r:id="rId2"/>
              </a:rPr>
              <a:t>urvey </a:t>
            </a:r>
            <a:r>
              <a:rPr kumimoji="1" sz="4000" kern="1200" dirty="0">
                <a:latin typeface="+mj-lt"/>
                <a:ea typeface="+mj-ea"/>
                <a:cs typeface="+mj-cs"/>
                <a:hlinkClick r:id="rId2"/>
              </a:rPr>
              <a:t>of </a:t>
            </a:r>
            <a:r>
              <a:rPr kumimoji="1" lang="en-US" sz="4000" kern="1200" dirty="0" smtClean="0">
                <a:latin typeface="+mj-lt"/>
                <a:ea typeface="+mj-ea"/>
                <a:cs typeface="+mj-cs"/>
                <a:hlinkClick r:id="rId2"/>
              </a:rPr>
              <a:t>s</a:t>
            </a:r>
            <a:r>
              <a:rPr kumimoji="1" sz="4000" kern="1200" dirty="0" smtClean="0">
                <a:latin typeface="+mj-lt"/>
                <a:ea typeface="+mj-ea"/>
                <a:cs typeface="+mj-cs"/>
                <a:hlinkClick r:id="rId2"/>
              </a:rPr>
              <a:t>ketch-</a:t>
            </a:r>
            <a:r>
              <a:rPr kumimoji="1" lang="en-US" sz="4000" kern="1200" dirty="0" smtClean="0">
                <a:latin typeface="+mj-lt"/>
                <a:ea typeface="+mj-ea"/>
                <a:cs typeface="+mj-cs"/>
                <a:hlinkClick r:id="rId2"/>
              </a:rPr>
              <a:t>b</a:t>
            </a:r>
            <a:r>
              <a:rPr kumimoji="1" sz="4000" kern="1200" dirty="0" smtClean="0">
                <a:latin typeface="+mj-lt"/>
                <a:ea typeface="+mj-ea"/>
                <a:cs typeface="+mj-cs"/>
                <a:hlinkClick r:id="rId2"/>
              </a:rPr>
              <a:t>ased </a:t>
            </a:r>
            <a:r>
              <a:rPr kumimoji="1" lang="en-US" sz="4000" kern="1200" dirty="0" smtClean="0">
                <a:latin typeface="+mj-lt"/>
                <a:ea typeface="+mj-ea"/>
                <a:cs typeface="+mj-cs"/>
                <a:hlinkClick r:id="rId2"/>
              </a:rPr>
              <a:t>m</a:t>
            </a:r>
            <a:r>
              <a:rPr kumimoji="1" sz="4000" kern="1200" dirty="0" smtClean="0">
                <a:latin typeface="+mj-lt"/>
                <a:ea typeface="+mj-ea"/>
                <a:cs typeface="+mj-cs"/>
                <a:hlinkClick r:id="rId2"/>
              </a:rPr>
              <a:t>odeling </a:t>
            </a:r>
            <a:r>
              <a:rPr kumimoji="1" lang="en-US" sz="4000" kern="1200" dirty="0">
                <a:latin typeface="+mj-lt"/>
                <a:ea typeface="+mj-ea"/>
                <a:cs typeface="+mj-cs"/>
                <a:hlinkClick r:id="rId2"/>
              </a:rPr>
              <a:t>s</a:t>
            </a:r>
            <a:r>
              <a:rPr kumimoji="1" sz="4000" kern="1200" dirty="0" smtClean="0">
                <a:latin typeface="+mj-lt"/>
                <a:ea typeface="+mj-ea"/>
                <a:cs typeface="+mj-cs"/>
                <a:hlinkClick r:id="rId2"/>
              </a:rPr>
              <a:t>ystems</a:t>
            </a:r>
            <a:endParaRPr kumimoji="1" sz="40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21" name="Shape 21"/>
          <p:cNvSpPr>
            <a:spLocks noGrp="1"/>
          </p:cNvSpPr>
          <p:nvPr>
            <p:ph type="body" sz="quarter" idx="4294967295"/>
          </p:nvPr>
        </p:nvSpPr>
        <p:spPr>
          <a:xfrm>
            <a:off x="539552" y="4941168"/>
            <a:ext cx="8229600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80000"/>
              </a:lnSpc>
              <a:spcBef>
                <a:spcPts val="600"/>
              </a:spcBef>
              <a:buSzTx/>
              <a:buNone/>
              <a:defRPr sz="2700">
                <a:solidFill>
                  <a:srgbClr val="FF0000"/>
                </a:solidFill>
              </a:defRPr>
            </a:lvl1pPr>
          </a:lstStyle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CA" altLang="zh-CN" sz="2000" dirty="0">
                <a:ea typeface="MS PGothic"/>
                <a:cs typeface="+mn-cs"/>
              </a:rPr>
              <a:t>Frontiers of Computer Science, DOI: 10.1007/s11704-016-5422-9</a:t>
            </a:r>
            <a:endParaRPr lang="en-US" altLang="zh-CN" sz="2000" dirty="0">
              <a:ea typeface="MS PGothic"/>
              <a:cs typeface="+mn-cs"/>
            </a:endParaRPr>
          </a:p>
        </p:txBody>
      </p:sp>
      <p:sp>
        <p:nvSpPr>
          <p:cNvPr id="22" name="Shape 22"/>
          <p:cNvSpPr/>
          <p:nvPr/>
        </p:nvSpPr>
        <p:spPr>
          <a:xfrm>
            <a:off x="458154" y="3203448"/>
            <a:ext cx="8229600" cy="4456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algn="ctr">
              <a:lnSpc>
                <a:spcPct val="80000"/>
              </a:lnSpc>
              <a:spcBef>
                <a:spcPts val="600"/>
              </a:spcBef>
              <a:defRPr sz="2800" b="1">
                <a:solidFill>
                  <a:srgbClr val="3366FF"/>
                </a:solidFill>
              </a:defRPr>
            </a:pPr>
            <a:r>
              <a:rPr kumimoji="1" sz="2800" b="1" kern="1200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Chao D</a:t>
            </a:r>
            <a:r>
              <a:rPr kumimoji="1" lang="en-US" sz="2800" b="1" kern="1200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ING, </a:t>
            </a:r>
            <a:r>
              <a:rPr kumimoji="1" sz="2800" b="1" kern="1200" dirty="0" err="1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Ligang</a:t>
            </a:r>
            <a:r>
              <a:rPr kumimoji="1" sz="2800" b="1" kern="1200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 L</a:t>
            </a:r>
            <a:r>
              <a:rPr kumimoji="1" lang="en-US" sz="2800" b="1" kern="1200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IU</a:t>
            </a:r>
            <a:endParaRPr kumimoji="1" sz="2800" b="1" kern="1200" dirty="0">
              <a:solidFill>
                <a:srgbClr val="00B0F0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 idx="4294967295"/>
          </p:nvPr>
        </p:nvSpPr>
        <p:spPr>
          <a:xfrm>
            <a:off x="457200" y="76199"/>
            <a:ext cx="8229600" cy="114300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dirty="0"/>
              <a:t>Problems </a:t>
            </a:r>
            <a:r>
              <a:rPr lang="en-US" altLang="zh-CN" dirty="0"/>
              <a:t>&amp;</a:t>
            </a:r>
            <a:r>
              <a:rPr dirty="0" smtClean="0"/>
              <a:t> </a:t>
            </a:r>
            <a:r>
              <a:rPr dirty="0"/>
              <a:t>Ideas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4294967295"/>
          </p:nvPr>
        </p:nvSpPr>
        <p:spPr>
          <a:xfrm>
            <a:off x="457200" y="1143000"/>
            <a:ext cx="8229600" cy="48307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500"/>
              </a:spcBef>
              <a:buChar char="•"/>
              <a:defRPr sz="2400"/>
            </a:pPr>
            <a:r>
              <a:rPr dirty="0"/>
              <a:t>Problems of pervious survey of sketch-based modeling systems</a:t>
            </a:r>
          </a:p>
          <a:p>
            <a:pPr marL="742950" lvl="1" indent="-285750">
              <a:spcBef>
                <a:spcPts val="0"/>
              </a:spcBef>
              <a:defRPr sz="2000"/>
            </a:pPr>
            <a:r>
              <a:rPr dirty="0"/>
              <a:t>Fail to include data-driven methods due to time</a:t>
            </a:r>
          </a:p>
          <a:p>
            <a:pPr marL="742950" lvl="1" indent="-285750">
              <a:spcBef>
                <a:spcPts val="0"/>
              </a:spcBef>
              <a:defRPr sz="2000"/>
            </a:pPr>
            <a:r>
              <a:rPr dirty="0"/>
              <a:t>Only focus on technology, not the knowledge which they base on</a:t>
            </a:r>
          </a:p>
          <a:p>
            <a:pPr>
              <a:spcBef>
                <a:spcPts val="500"/>
              </a:spcBef>
              <a:buChar char="•"/>
              <a:defRPr sz="2400"/>
            </a:pPr>
            <a:r>
              <a:rPr dirty="0"/>
              <a:t>Ideas: put forward our own analysis in a methodology perspective</a:t>
            </a:r>
          </a:p>
          <a:p>
            <a:pPr marL="742950" lvl="1" indent="-285750">
              <a:spcBef>
                <a:spcPts val="0"/>
              </a:spcBef>
              <a:defRPr sz="2000"/>
            </a:pPr>
            <a:r>
              <a:rPr dirty="0"/>
              <a:t>Take data-driven methods into consideration</a:t>
            </a:r>
          </a:p>
          <a:p>
            <a:pPr marL="742950" lvl="1" indent="-285750">
              <a:spcBef>
                <a:spcPts val="0"/>
              </a:spcBef>
              <a:defRPr sz="2000"/>
            </a:pPr>
            <a:r>
              <a:rPr dirty="0"/>
              <a:t>Make a discussion on the knowledge part which different technology base on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 idx="4294967295"/>
          </p:nvPr>
        </p:nvSpPr>
        <p:spPr>
          <a:xfrm>
            <a:off x="457200" y="76199"/>
            <a:ext cx="8229600" cy="114300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Main Contributions</a:t>
            </a:r>
          </a:p>
        </p:txBody>
      </p:sp>
      <p:sp>
        <p:nvSpPr>
          <p:cNvPr id="28" name="Shape 28"/>
          <p:cNvSpPr>
            <a:spLocks noGrp="1"/>
          </p:cNvSpPr>
          <p:nvPr>
            <p:ph type="body" idx="4294967295"/>
          </p:nvPr>
        </p:nvSpPr>
        <p:spPr>
          <a:xfrm>
            <a:off x="457200" y="1143000"/>
            <a:ext cx="8229600" cy="48307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spcBef>
                <a:spcPts val="500"/>
              </a:spcBef>
              <a:buChar char="•"/>
              <a:defRPr sz="2400"/>
            </a:pPr>
            <a:r>
              <a:t>Put forward our own analysis in a methodology perspective</a:t>
            </a:r>
          </a:p>
          <a:p>
            <a:pPr marL="342900" lvl="1" indent="-342900">
              <a:spcBef>
                <a:spcPts val="0"/>
              </a:spcBef>
              <a:buChar char="•"/>
              <a:defRPr sz="2400"/>
            </a:pPr>
            <a:r>
              <a:t>Make a discussion not only the technology they use but also the knowledge they base on</a:t>
            </a:r>
          </a:p>
          <a:p>
            <a:pPr marL="342900" lvl="1" indent="-342900">
              <a:spcBef>
                <a:spcPts val="0"/>
              </a:spcBef>
              <a:buChar char="•"/>
              <a:defRPr sz="2400"/>
            </a:pPr>
            <a:r>
              <a:t>Take data-driven methods into consideration</a:t>
            </a: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全屏显示(4:3)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Theme</vt:lpstr>
      <vt:lpstr>A survey of sketch-based modeling systems</vt:lpstr>
      <vt:lpstr>Problems &amp; Ideas</vt:lpstr>
      <vt:lpstr>Main Contributions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survey of sketch-based modeling systems</dc:title>
  <dc:creator>ananxi</dc:creator>
  <cp:lastModifiedBy>a</cp:lastModifiedBy>
  <cp:revision>2</cp:revision>
  <dcterms:modified xsi:type="dcterms:W3CDTF">2016-07-18T07:05:59Z</dcterms:modified>
</cp:coreProperties>
</file>