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CCFF33"/>
    <a:srgbClr val="CCFFCC"/>
    <a:srgbClr val="CCFF66"/>
    <a:srgbClr val="FF9999"/>
    <a:srgbClr val="FF7C8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272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Sevamid</c:v>
                </c:pt>
              </c:strCache>
            </c:strRef>
          </c:tx>
          <c:spPr>
            <a:solidFill>
              <a:srgbClr val="99FF99"/>
            </a:solidFill>
          </c:spPr>
          <c:invertIfNegative val="0"/>
          <c:dLbls>
            <c:dLbl>
              <c:idx val="0"/>
              <c:layout>
                <c:manualLayout>
                  <c:x val="-1.8347163628690145E-17"/>
                  <c:y val="0.1824906537450663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0.2208854257677897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Reusability Degree</c:v>
                </c:pt>
                <c:pt idx="1">
                  <c:v>Variability Degree</c:v>
                </c:pt>
                <c:pt idx="2">
                  <c:v>Consistency Degree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0.76000000000000023</c:v>
                </c:pt>
                <c:pt idx="1">
                  <c:v>0.4200000000000001</c:v>
                </c:pt>
                <c:pt idx="2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Participants</c:v>
                </c:pt>
              </c:strCache>
            </c:strRef>
          </c:tx>
          <c:spPr>
            <a:solidFill>
              <a:srgbClr val="FF9999"/>
            </a:solidFill>
          </c:spPr>
          <c:invertIfNegative val="0"/>
          <c:dLbls>
            <c:dLbl>
              <c:idx val="3"/>
              <c:layout>
                <c:manualLayout>
                  <c:x val="0"/>
                  <c:y val="0.17535164471715145"/>
                </c:manualLayout>
              </c:layout>
              <c:tx>
                <c:rich>
                  <a:bodyPr/>
                  <a:lstStyle/>
                  <a:p>
                    <a:pPr rtl="1">
                      <a:defRPr/>
                    </a:pPr>
                    <a:r>
                      <a:rPr lang="en-US"/>
                      <a:t>0.98</a:t>
                    </a:r>
                  </a:p>
                </c:rich>
              </c:tx>
              <c:spPr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Reusability Degree</c:v>
                </c:pt>
                <c:pt idx="1">
                  <c:v>Variability Degree</c:v>
                </c:pt>
                <c:pt idx="2">
                  <c:v>Consistency Degree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0.92</c:v>
                </c:pt>
                <c:pt idx="1">
                  <c:v>0.24000000000000005</c:v>
                </c:pt>
                <c:pt idx="2">
                  <c:v>0.98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9545472"/>
        <c:axId val="59547008"/>
      </c:barChart>
      <c:catAx>
        <c:axId val="59545472"/>
        <c:scaling>
          <c:orientation val="minMax"/>
        </c:scaling>
        <c:delete val="0"/>
        <c:axPos val="b"/>
        <c:majorTickMark val="out"/>
        <c:minorTickMark val="none"/>
        <c:tickLblPos val="nextTo"/>
        <c:crossAx val="59547008"/>
        <c:crosses val="autoZero"/>
        <c:auto val="1"/>
        <c:lblAlgn val="ctr"/>
        <c:lblOffset val="100"/>
        <c:noMultiLvlLbl val="0"/>
      </c:catAx>
      <c:valAx>
        <c:axId val="59547008"/>
        <c:scaling>
          <c:orientation val="minMax"/>
          <c:max val="1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9545472"/>
        <c:crosses val="autoZero"/>
        <c:crossBetween val="between"/>
        <c:majorUnit val="0.2"/>
      </c:valAx>
    </c:plotArea>
    <c:legend>
      <c:legendPos val="r"/>
      <c:layout/>
      <c:overlay val="0"/>
    </c:legend>
    <c:plotVisOnly val="1"/>
    <c:dispBlanksAs val="gap"/>
    <c:showDLblsOverMax val="0"/>
  </c:chart>
  <c:spPr>
    <a:ln w="9525">
      <a:noFill/>
    </a:ln>
  </c:spPr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zh-CN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87F52B-588D-44D3-BF66-1956B1DC403F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2E281-8FC0-4A1D-9029-A27855C983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044CB3-ADC2-4D37-BB9F-065A56B36EAB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9E5011-8FBF-4764-B06B-1DA56405D6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015467-6801-4F30-812F-D2A51B25EDB8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8A8481-F17F-4332-B3E8-EEFE0F94F97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7A72D4-7406-44EE-8AB8-D38D9198C518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54837-AA06-4752-9F63-D18582D60D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D3714F-2BDF-49CB-ADA1-1FA210117D01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6052A-090E-4FF7-A94F-CBACCFB0AE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1B5DBB-74AD-44E1-8937-53FC5336D491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B1EB7-4078-4FBE-9D74-7D5A37C0F9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38E3F9-AC74-4D23-B784-1179A27CB377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D639D0-0BAA-44B9-A705-1864484674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BEE2C7-82A5-4DD4-AC1E-A239A30A100D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E3251-295B-41C1-96A9-8BC8FE13F11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96405-5FBC-4936-8499-71D7C6578BBE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97E27E-A3B8-4E29-9E0E-65E2492374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800941-3507-4ACB-BBF2-064B2566AF78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CA286C-5544-40B4-A9E4-0EB435F608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702CBB-0025-446B-B7F2-1DDCAC89CFC2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DDA2E-CE7B-4F58-90A1-5738D33ABF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FE8BFC02-334E-4B85-819C-F759905A706A}" type="datetime1">
              <a:rPr lang="en-US"/>
              <a:pPr/>
              <a:t>4/15/2016</a:t>
            </a:fld>
            <a:endParaRPr lang="en-US"/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D24C6130-1ED5-4D61-8AF9-5376B913A00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journal.hep.com.cn/fcs/EN/10.1007/s11704-016-5121-6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 idx="4294967295"/>
          </p:nvPr>
        </p:nvSpPr>
        <p:spPr>
          <a:xfrm>
            <a:off x="717550" y="1295456"/>
            <a:ext cx="7772400" cy="1470025"/>
          </a:xfrm>
        </p:spPr>
        <p:txBody>
          <a:bodyPr/>
          <a:lstStyle/>
          <a:p>
            <a:pPr eaLnBrk="1" hangingPunct="1"/>
            <a:r>
              <a:rPr kumimoji="1" lang="en-US" sz="4000" kern="1200" dirty="0">
                <a:hlinkClick r:id="rId2"/>
              </a:rPr>
              <a:t>Automating </a:t>
            </a:r>
            <a:r>
              <a:rPr kumimoji="1" lang="en-US" sz="4000" kern="1200" dirty="0" smtClean="0">
                <a:hlinkClick r:id="rId2"/>
              </a:rPr>
              <a:t>identification </a:t>
            </a:r>
            <a:r>
              <a:rPr kumimoji="1" lang="en-US" sz="4000" kern="1200" dirty="0">
                <a:hlinkClick r:id="rId2"/>
              </a:rPr>
              <a:t>of </a:t>
            </a:r>
            <a:r>
              <a:rPr kumimoji="1" lang="en-US" sz="4000" kern="1200" dirty="0">
                <a:hlinkClick r:id="rId2"/>
              </a:rPr>
              <a:t>s</a:t>
            </a:r>
            <a:r>
              <a:rPr kumimoji="1" lang="en-US" sz="4000" kern="1200" dirty="0" smtClean="0">
                <a:hlinkClick r:id="rId2"/>
              </a:rPr>
              <a:t>ervices </a:t>
            </a:r>
            <a:r>
              <a:rPr kumimoji="1" lang="en-US" sz="4000" kern="1200" dirty="0">
                <a:hlinkClick r:id="rId2"/>
              </a:rPr>
              <a:t>and their </a:t>
            </a:r>
            <a:r>
              <a:rPr kumimoji="1" lang="en-US" sz="4000" kern="1200" dirty="0" smtClean="0">
                <a:hlinkClick r:id="rId2"/>
              </a:rPr>
              <a:t>variability </a:t>
            </a:r>
            <a:r>
              <a:rPr kumimoji="1" lang="en-US" sz="4000" kern="1200" dirty="0">
                <a:hlinkClick r:id="rId2"/>
              </a:rPr>
              <a:t>for </a:t>
            </a:r>
            <a:r>
              <a:rPr kumimoji="1" lang="en-US" sz="4000" kern="1200" dirty="0" smtClean="0">
                <a:hlinkClick r:id="rId2"/>
              </a:rPr>
              <a:t>product lines using </a:t>
            </a:r>
            <a:r>
              <a:rPr kumimoji="1" lang="en-US" sz="4000" kern="1200" dirty="0">
                <a:hlinkClick r:id="rId2"/>
              </a:rPr>
              <a:t>NSGA-II</a:t>
            </a:r>
            <a:endParaRPr kumimoji="1" lang="en-US" sz="4000" kern="1200" dirty="0"/>
          </a:p>
        </p:txBody>
      </p:sp>
      <p:sp>
        <p:nvSpPr>
          <p:cNvPr id="3075" name="Subtitle 2"/>
          <p:cNvSpPr>
            <a:spLocks noGrp="1"/>
          </p:cNvSpPr>
          <p:nvPr>
            <p:ph type="subTitle" idx="4294967295"/>
          </p:nvPr>
        </p:nvSpPr>
        <p:spPr>
          <a:xfrm>
            <a:off x="494876" y="4876762"/>
            <a:ext cx="8229600" cy="9144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None/>
            </a:pPr>
            <a:r>
              <a:rPr lang="en-CA" altLang="zh-CN" sz="2000" dirty="0">
                <a:solidFill>
                  <a:srgbClr val="FF0000"/>
                </a:solidFill>
              </a:rPr>
              <a:t>Frontiers of Computer Science, DOI: 10.1007/s11704-016-5121-6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3076" name="Subtitle 2"/>
          <p:cNvSpPr txBox="1">
            <a:spLocks noChangeArrowheads="1"/>
          </p:cNvSpPr>
          <p:nvPr/>
        </p:nvSpPr>
        <p:spPr bwMode="auto">
          <a:xfrm>
            <a:off x="488950" y="3580400"/>
            <a:ext cx="8229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kumimoji="1" lang="en-US" sz="2800" b="1" dirty="0" err="1">
                <a:solidFill>
                  <a:srgbClr val="00B0F0"/>
                </a:solidFill>
                <a:latin typeface="Calibri" pitchFamily="34" charset="0"/>
              </a:rPr>
              <a:t>Sedigheh</a:t>
            </a:r>
            <a:r>
              <a:rPr kumimoji="1" lang="en-US" sz="2800" b="1" dirty="0">
                <a:solidFill>
                  <a:srgbClr val="00B0F0"/>
                </a:solidFill>
                <a:latin typeface="Calibri" pitchFamily="34" charset="0"/>
              </a:rPr>
              <a:t> KHOSHNEVIS, </a:t>
            </a:r>
            <a:r>
              <a:rPr kumimoji="1" lang="en-US" sz="2800" b="1" dirty="0" err="1">
                <a:solidFill>
                  <a:srgbClr val="00B0F0"/>
                </a:solidFill>
                <a:latin typeface="Calibri" pitchFamily="34" charset="0"/>
              </a:rPr>
              <a:t>Fereidoon</a:t>
            </a:r>
            <a:r>
              <a:rPr kumimoji="1" lang="en-US" sz="2800" b="1" dirty="0">
                <a:solidFill>
                  <a:srgbClr val="00B0F0"/>
                </a:solidFill>
                <a:latin typeface="Calibri" pitchFamily="34" charset="0"/>
              </a:rPr>
              <a:t> SHAMS</a:t>
            </a:r>
            <a:endParaRPr kumimoji="1" lang="en-US" sz="2800" b="1" dirty="0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/>
              <a:t>Problems &amp; </a:t>
            </a:r>
            <a:r>
              <a:rPr lang="en-US" dirty="0" smtClean="0"/>
              <a:t>Ideas</a:t>
            </a:r>
            <a:endParaRPr lang="en-US" dirty="0"/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>
          <a:xfrm>
            <a:off x="-4403" y="1000500"/>
            <a:ext cx="6019800" cy="4830763"/>
          </a:xfrm>
        </p:spPr>
        <p:txBody>
          <a:bodyPr/>
          <a:lstStyle/>
          <a:p>
            <a:pPr algn="just" eaLnBrk="1" hangingPunct="1"/>
            <a:r>
              <a:rPr lang="en-US" sz="2400" dirty="0"/>
              <a:t>Problems </a:t>
            </a:r>
            <a:r>
              <a:rPr lang="en-US" sz="2400" dirty="0" smtClean="0"/>
              <a:t>of identifying services and their variability for service-oriented product lines</a:t>
            </a:r>
            <a:endParaRPr lang="en-US" sz="2400" dirty="0"/>
          </a:p>
          <a:p>
            <a:pPr lvl="1" algn="just" eaLnBrk="1" hangingPunct="1"/>
            <a:r>
              <a:rPr lang="en-US" sz="2000" dirty="0" smtClean="0"/>
              <a:t>Is preferred to be based on business processes and their variability</a:t>
            </a:r>
            <a:endParaRPr lang="en-US" sz="2000" dirty="0"/>
          </a:p>
          <a:p>
            <a:pPr lvl="1" algn="just" eaLnBrk="1" hangingPunct="1"/>
            <a:r>
              <a:rPr lang="en-US" sz="2000" dirty="0" smtClean="0"/>
              <a:t>Should satisfy a set of criteria regarding given design metrics</a:t>
            </a:r>
          </a:p>
          <a:p>
            <a:pPr lvl="1" algn="just" eaLnBrk="1" hangingPunct="1"/>
            <a:r>
              <a:rPr lang="en-US" sz="2000" dirty="0" smtClean="0"/>
              <a:t>Manual identification is very costly and error-prone</a:t>
            </a:r>
          </a:p>
          <a:p>
            <a:pPr lvl="1" algn="just" eaLnBrk="1" hangingPunct="1"/>
            <a:endParaRPr lang="en-US" sz="2000" dirty="0"/>
          </a:p>
          <a:p>
            <a:pPr algn="just" eaLnBrk="1" hangingPunct="1"/>
            <a:r>
              <a:rPr lang="en-US" sz="2400" dirty="0" smtClean="0"/>
              <a:t>Idea: Partitioning the graph of business process variability model (</a:t>
            </a:r>
            <a:r>
              <a:rPr lang="en-US" sz="2400" dirty="0" err="1" smtClean="0"/>
              <a:t>Sevamid</a:t>
            </a:r>
            <a:r>
              <a:rPr lang="en-US" sz="2400" dirty="0" smtClean="0"/>
              <a:t> method)</a:t>
            </a:r>
            <a:endParaRPr lang="en-US" sz="2400" dirty="0"/>
          </a:p>
          <a:p>
            <a:pPr lvl="1" algn="just" eaLnBrk="1" hangingPunct="1"/>
            <a:r>
              <a:rPr lang="en-US" sz="2000" dirty="0" smtClean="0"/>
              <a:t>We used NSGA-II algorithm for the partitioning</a:t>
            </a:r>
          </a:p>
          <a:p>
            <a:pPr lvl="1" algn="just" eaLnBrk="1" hangingPunct="1"/>
            <a:r>
              <a:rPr lang="en-US" sz="2000" dirty="0" smtClean="0"/>
              <a:t>Each partition forms a service, for which the interface is designated</a:t>
            </a:r>
          </a:p>
          <a:p>
            <a:pPr lvl="1" algn="just" eaLnBrk="1" hangingPunct="1"/>
            <a:r>
              <a:rPr lang="en-US" sz="2000" dirty="0" smtClean="0"/>
              <a:t>Variability of services is then determined, forming a service-variability model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410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4150" name="Group 54"/>
          <p:cNvGrpSpPr>
            <a:grpSpLocks/>
          </p:cNvGrpSpPr>
          <p:nvPr/>
        </p:nvGrpSpPr>
        <p:grpSpPr bwMode="auto">
          <a:xfrm>
            <a:off x="6030912" y="1558788"/>
            <a:ext cx="3036888" cy="4171950"/>
            <a:chOff x="6049" y="2810"/>
            <a:chExt cx="4782" cy="6571"/>
          </a:xfrm>
        </p:grpSpPr>
        <p:grpSp>
          <p:nvGrpSpPr>
            <p:cNvPr id="4151" name="Group 55"/>
            <p:cNvGrpSpPr>
              <a:grpSpLocks/>
            </p:cNvGrpSpPr>
            <p:nvPr/>
          </p:nvGrpSpPr>
          <p:grpSpPr bwMode="auto">
            <a:xfrm>
              <a:off x="6835" y="7292"/>
              <a:ext cx="3360" cy="2089"/>
              <a:chOff x="6835" y="7292"/>
              <a:chExt cx="3360" cy="2089"/>
            </a:xfrm>
          </p:grpSpPr>
          <p:sp>
            <p:nvSpPr>
              <p:cNvPr id="25" name="Rectangle 18"/>
              <p:cNvSpPr>
                <a:spLocks noChangeArrowheads="1"/>
              </p:cNvSpPr>
              <p:nvPr/>
            </p:nvSpPr>
            <p:spPr bwMode="auto">
              <a:xfrm flipH="1">
                <a:off x="7212" y="7359"/>
                <a:ext cx="2983" cy="2022"/>
              </a:xfrm>
              <a:prstGeom prst="rect">
                <a:avLst/>
              </a:prstGeom>
              <a:solidFill>
                <a:srgbClr val="D8D8D8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Rounded Rectangle 19"/>
              <p:cNvSpPr>
                <a:spLocks noChangeArrowheads="1"/>
              </p:cNvSpPr>
              <p:nvPr/>
            </p:nvSpPr>
            <p:spPr bwMode="auto">
              <a:xfrm flipH="1">
                <a:off x="7485" y="7758"/>
                <a:ext cx="2549" cy="593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outerShdw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 typeface="Arial" pitchFamily="34" charset="0"/>
                  <a:buNone/>
                  <a:tabLst/>
                </a:pPr>
                <a:r>
                  <a:rPr kumimoji="0" lang="en-US" sz="8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rPr>
                  <a:t>Designate Service Interfaces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MS PGothic" pitchFamily="34" charset="-128"/>
                </a:endParaRPr>
              </a:p>
            </p:txBody>
          </p:sp>
          <p:sp>
            <p:nvSpPr>
              <p:cNvPr id="256" name="Rounded Rectangle 20"/>
              <p:cNvSpPr>
                <a:spLocks noChangeArrowheads="1"/>
              </p:cNvSpPr>
              <p:nvPr/>
            </p:nvSpPr>
            <p:spPr bwMode="auto">
              <a:xfrm flipH="1">
                <a:off x="7691" y="8677"/>
                <a:ext cx="2136" cy="593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outerShdw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 typeface="Arial" pitchFamily="34" charset="0"/>
                  <a:buNone/>
                  <a:tabLst/>
                </a:pPr>
                <a:r>
                  <a:rPr kumimoji="0" lang="en-US" sz="8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rPr>
                  <a:t>Determine Services Variability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MS PGothic" pitchFamily="34" charset="-128"/>
                </a:endParaRPr>
              </a:p>
            </p:txBody>
          </p:sp>
          <p:sp>
            <p:nvSpPr>
              <p:cNvPr id="257" name="Text Box 22"/>
              <p:cNvSpPr txBox="1">
                <a:spLocks noChangeArrowheads="1"/>
              </p:cNvSpPr>
              <p:nvPr/>
            </p:nvSpPr>
            <p:spPr bwMode="auto">
              <a:xfrm flipH="1">
                <a:off x="7212" y="7292"/>
                <a:ext cx="2553" cy="562"/>
              </a:xfrm>
              <a:prstGeom prst="rect">
                <a:avLst/>
              </a:prstGeom>
              <a:noFill/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 typeface="Arial" pitchFamily="34" charset="0"/>
                  <a:buNone/>
                  <a:tabLst/>
                </a:pPr>
                <a:r>
                  <a:rPr kumimoji="0" lang="en-US" sz="8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rPr>
                  <a:t>Phase3: SVM formation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MS PGothic" pitchFamily="34" charset="-128"/>
                </a:endParaRPr>
              </a:p>
            </p:txBody>
          </p:sp>
          <p:grpSp>
            <p:nvGrpSpPr>
              <p:cNvPr id="4156" name="Group 60"/>
              <p:cNvGrpSpPr>
                <a:grpSpLocks/>
              </p:cNvGrpSpPr>
              <p:nvPr/>
            </p:nvGrpSpPr>
            <p:grpSpPr bwMode="auto">
              <a:xfrm>
                <a:off x="8187" y="8242"/>
                <a:ext cx="1749" cy="435"/>
                <a:chOff x="2822" y="14470"/>
                <a:chExt cx="1749" cy="435"/>
              </a:xfrm>
            </p:grpSpPr>
            <p:cxnSp>
              <p:nvCxnSpPr>
                <p:cNvPr id="262" name="Straight Arrow Connector 21"/>
                <p:cNvCxnSpPr>
                  <a:cxnSpLocks noChangeShapeType="1"/>
                </p:cNvCxnSpPr>
                <p:nvPr/>
              </p:nvCxnSpPr>
              <p:spPr bwMode="auto">
                <a:xfrm>
                  <a:off x="2822" y="14579"/>
                  <a:ext cx="0" cy="326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arrow" w="med" len="med"/>
                </a:ln>
              </p:spPr>
            </p:cxnSp>
            <p:sp>
              <p:nvSpPr>
                <p:cNvPr id="68" name="Text Box 68"/>
                <p:cNvSpPr txBox="1">
                  <a:spLocks noChangeArrowheads="1"/>
                </p:cNvSpPr>
                <p:nvPr/>
              </p:nvSpPr>
              <p:spPr bwMode="auto">
                <a:xfrm flipH="1">
                  <a:off x="2841" y="14470"/>
                  <a:ext cx="1730" cy="435"/>
                </a:xfrm>
                <a:prstGeom prst="rect">
                  <a:avLst/>
                </a:prstGeom>
                <a:noFill/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ts val="30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Services Interfaces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</p:grpSp>
          <p:grpSp>
            <p:nvGrpSpPr>
              <p:cNvPr id="4159" name="Group 63"/>
              <p:cNvGrpSpPr>
                <a:grpSpLocks/>
              </p:cNvGrpSpPr>
              <p:nvPr/>
            </p:nvGrpSpPr>
            <p:grpSpPr bwMode="auto">
              <a:xfrm>
                <a:off x="6835" y="8609"/>
                <a:ext cx="1477" cy="492"/>
                <a:chOff x="1470" y="14837"/>
                <a:chExt cx="1477" cy="492"/>
              </a:xfrm>
            </p:grpSpPr>
            <p:sp>
              <p:nvSpPr>
                <p:cNvPr id="69" name="Text Box 69"/>
                <p:cNvSpPr txBox="1">
                  <a:spLocks noChangeArrowheads="1"/>
                </p:cNvSpPr>
                <p:nvPr/>
              </p:nvSpPr>
              <p:spPr bwMode="auto">
                <a:xfrm flipH="1">
                  <a:off x="1725" y="14837"/>
                  <a:ext cx="1222" cy="492"/>
                </a:xfrm>
                <a:prstGeom prst="rect">
                  <a:avLst/>
                </a:prstGeom>
                <a:noFill/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SVM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  <p:cxnSp>
              <p:nvCxnSpPr>
                <p:cNvPr id="70" name="Straight Arrow Connector 70"/>
                <p:cNvCxnSpPr>
                  <a:cxnSpLocks noChangeShapeType="1"/>
                </p:cNvCxnSpPr>
                <p:nvPr/>
              </p:nvCxnSpPr>
              <p:spPr bwMode="auto">
                <a:xfrm>
                  <a:off x="1470" y="15226"/>
                  <a:ext cx="815" cy="0"/>
                </a:xfrm>
                <a:prstGeom prst="straightConnector1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arrow" w="med" len="med"/>
                  <a:tailEnd/>
                </a:ln>
              </p:spPr>
            </p:cxnSp>
          </p:grpSp>
        </p:grpSp>
        <p:grpSp>
          <p:nvGrpSpPr>
            <p:cNvPr id="4162" name="Group 66"/>
            <p:cNvGrpSpPr>
              <a:grpSpLocks/>
            </p:cNvGrpSpPr>
            <p:nvPr/>
          </p:nvGrpSpPr>
          <p:grpSpPr bwMode="auto">
            <a:xfrm>
              <a:off x="6049" y="2810"/>
              <a:ext cx="4782" cy="6141"/>
              <a:chOff x="6049" y="2810"/>
              <a:chExt cx="4782" cy="6141"/>
            </a:xfrm>
          </p:grpSpPr>
          <p:grpSp>
            <p:nvGrpSpPr>
              <p:cNvPr id="4163" name="Group 67"/>
              <p:cNvGrpSpPr>
                <a:grpSpLocks/>
              </p:cNvGrpSpPr>
              <p:nvPr/>
            </p:nvGrpSpPr>
            <p:grpSpPr bwMode="auto">
              <a:xfrm>
                <a:off x="6049" y="5315"/>
                <a:ext cx="4782" cy="2810"/>
                <a:chOff x="684" y="11543"/>
                <a:chExt cx="4782" cy="2810"/>
              </a:xfrm>
            </p:grpSpPr>
            <p:sp>
              <p:nvSpPr>
                <p:cNvPr id="26" name="Rectangle 26"/>
                <p:cNvSpPr>
                  <a:spLocks noChangeArrowheads="1"/>
                </p:cNvSpPr>
                <p:nvPr/>
              </p:nvSpPr>
              <p:spPr bwMode="auto">
                <a:xfrm flipH="1">
                  <a:off x="1834" y="11673"/>
                  <a:ext cx="2996" cy="1829"/>
                </a:xfrm>
                <a:prstGeom prst="rect">
                  <a:avLst/>
                </a:prstGeom>
                <a:solidFill>
                  <a:srgbClr val="D8D8D8"/>
                </a:solidFill>
                <a:ln w="2540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" name="Rounded Rectangle 27"/>
                <p:cNvSpPr>
                  <a:spLocks noChangeArrowheads="1"/>
                </p:cNvSpPr>
                <p:nvPr/>
              </p:nvSpPr>
              <p:spPr bwMode="auto">
                <a:xfrm flipH="1">
                  <a:off x="2320" y="11925"/>
                  <a:ext cx="1991" cy="57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1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Run NSGA-II “n” times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  <p:sp>
              <p:nvSpPr>
                <p:cNvPr id="28" name="Rounded Rectangle 28"/>
                <p:cNvSpPr>
                  <a:spLocks noChangeArrowheads="1"/>
                </p:cNvSpPr>
                <p:nvPr/>
              </p:nvSpPr>
              <p:spPr bwMode="auto">
                <a:xfrm flipH="1">
                  <a:off x="2067" y="12847"/>
                  <a:ext cx="2576" cy="57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1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Choose the Best Solution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  <p:grpSp>
              <p:nvGrpSpPr>
                <p:cNvPr id="4167" name="Group 71"/>
                <p:cNvGrpSpPr>
                  <a:grpSpLocks/>
                </p:cNvGrpSpPr>
                <p:nvPr/>
              </p:nvGrpSpPr>
              <p:grpSpPr bwMode="auto">
                <a:xfrm>
                  <a:off x="2767" y="12442"/>
                  <a:ext cx="1455" cy="440"/>
                  <a:chOff x="2767" y="12442"/>
                  <a:chExt cx="1455" cy="440"/>
                </a:xfrm>
              </p:grpSpPr>
              <p:cxnSp>
                <p:nvCxnSpPr>
                  <p:cNvPr id="29" name="Straight Arrow Connector 29"/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2767" y="12501"/>
                    <a:ext cx="0" cy="342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</p:spPr>
              </p:cxnSp>
              <p:sp>
                <p:nvSpPr>
                  <p:cNvPr id="61" name="Text Box 61"/>
                  <p:cNvSpPr txBox="1">
                    <a:spLocks noChangeArrowheads="1"/>
                  </p:cNvSpPr>
                  <p:nvPr/>
                </p:nvSpPr>
                <p:spPr bwMode="auto">
                  <a:xfrm flipH="1">
                    <a:off x="2831" y="12442"/>
                    <a:ext cx="1391" cy="440"/>
                  </a:xfrm>
                  <a:prstGeom prst="rect">
                    <a:avLst/>
                  </a:prstGeom>
                  <a:noFill/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“n” Solutions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endParaRPr>
                  </a:p>
                </p:txBody>
              </p:sp>
            </p:grpSp>
            <p:grpSp>
              <p:nvGrpSpPr>
                <p:cNvPr id="4170" name="Group 74"/>
                <p:cNvGrpSpPr>
                  <a:grpSpLocks/>
                </p:cNvGrpSpPr>
                <p:nvPr/>
              </p:nvGrpSpPr>
              <p:grpSpPr bwMode="auto">
                <a:xfrm>
                  <a:off x="4517" y="12703"/>
                  <a:ext cx="949" cy="1601"/>
                  <a:chOff x="4517" y="12703"/>
                  <a:chExt cx="949" cy="1601"/>
                </a:xfrm>
              </p:grpSpPr>
              <p:sp>
                <p:nvSpPr>
                  <p:cNvPr id="32" name="Straight Connector 32"/>
                  <p:cNvSpPr>
                    <a:spLocks noChangeShapeType="1"/>
                  </p:cNvSpPr>
                  <p:nvPr/>
                </p:nvSpPr>
                <p:spPr bwMode="auto">
                  <a:xfrm>
                    <a:off x="4651" y="13149"/>
                    <a:ext cx="815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3" name="Straight Connector 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466" y="13149"/>
                    <a:ext cx="0" cy="115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5" name="Straight Connector 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671" y="14304"/>
                    <a:ext cx="792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2" name="Text Box 62"/>
                  <p:cNvSpPr txBox="1">
                    <a:spLocks noChangeArrowheads="1"/>
                  </p:cNvSpPr>
                  <p:nvPr/>
                </p:nvSpPr>
                <p:spPr bwMode="auto">
                  <a:xfrm flipH="1">
                    <a:off x="4517" y="12703"/>
                    <a:ext cx="898" cy="884"/>
                  </a:xfrm>
                  <a:prstGeom prst="rect">
                    <a:avLst/>
                  </a:prstGeom>
                  <a:noFill/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selected</a:t>
                    </a:r>
                  </a:p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solution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endParaRPr>
                  </a:p>
                </p:txBody>
              </p:sp>
            </p:grpSp>
            <p:grpSp>
              <p:nvGrpSpPr>
                <p:cNvPr id="4175" name="Group 79"/>
                <p:cNvGrpSpPr>
                  <a:grpSpLocks/>
                </p:cNvGrpSpPr>
                <p:nvPr/>
              </p:nvGrpSpPr>
              <p:grpSpPr bwMode="auto">
                <a:xfrm>
                  <a:off x="684" y="11911"/>
                  <a:ext cx="1612" cy="2442"/>
                  <a:chOff x="684" y="11911"/>
                  <a:chExt cx="1612" cy="2442"/>
                </a:xfrm>
              </p:grpSpPr>
              <p:cxnSp>
                <p:nvCxnSpPr>
                  <p:cNvPr id="58" name="Straight Arrow Connector 5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856" y="12236"/>
                    <a:ext cx="1440" cy="0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</p:spPr>
              </p:cxnSp>
              <p:sp>
                <p:nvSpPr>
                  <p:cNvPr id="59" name="Text Box 59"/>
                  <p:cNvSpPr txBox="1">
                    <a:spLocks noChangeArrowheads="1"/>
                  </p:cNvSpPr>
                  <p:nvPr/>
                </p:nvSpPr>
                <p:spPr bwMode="auto">
                  <a:xfrm flipH="1">
                    <a:off x="684" y="11911"/>
                    <a:ext cx="883" cy="385"/>
                  </a:xfrm>
                  <a:prstGeom prst="rect">
                    <a:avLst/>
                  </a:prstGeom>
                  <a:noFill/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CRUD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endParaRPr>
                  </a:p>
                </p:txBody>
              </p:sp>
              <p:sp>
                <p:nvSpPr>
                  <p:cNvPr id="63" name="Straight Connector 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70" y="12236"/>
                    <a:ext cx="0" cy="21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cxnSp>
                <p:nvCxnSpPr>
                  <p:cNvPr id="64" name="Straight Arrow Connector 6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566" y="14353"/>
                    <a:ext cx="576" cy="0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</p:spPr>
              </p:cxnSp>
              <p:sp>
                <p:nvSpPr>
                  <p:cNvPr id="67" name="Oval 67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541" y="12201"/>
                    <a:ext cx="67" cy="62"/>
                  </a:xfrm>
                  <a:prstGeom prst="ellipse">
                    <a:avLst/>
                  </a:prstGeom>
                  <a:solidFill>
                    <a:srgbClr val="000000"/>
                  </a:solidFill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sp>
              <p:nvSpPr>
                <p:cNvPr id="57" name="Text Box 57"/>
                <p:cNvSpPr txBox="1">
                  <a:spLocks noChangeArrowheads="1"/>
                </p:cNvSpPr>
                <p:nvPr/>
              </p:nvSpPr>
              <p:spPr bwMode="auto">
                <a:xfrm flipH="1">
                  <a:off x="1796" y="11543"/>
                  <a:ext cx="3269" cy="382"/>
                </a:xfrm>
                <a:prstGeom prst="rect">
                  <a:avLst/>
                </a:prstGeom>
                <a:noFill/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1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Phase2: Finding the Best Solution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</p:grpSp>
          <p:grpSp>
            <p:nvGrpSpPr>
              <p:cNvPr id="4182" name="Group 86"/>
              <p:cNvGrpSpPr>
                <a:grpSpLocks/>
              </p:cNvGrpSpPr>
              <p:nvPr/>
            </p:nvGrpSpPr>
            <p:grpSpPr bwMode="auto">
              <a:xfrm>
                <a:off x="6093" y="2810"/>
                <a:ext cx="4391" cy="6141"/>
                <a:chOff x="728" y="9038"/>
                <a:chExt cx="4391" cy="6141"/>
              </a:xfrm>
            </p:grpSpPr>
            <p:sp>
              <p:nvSpPr>
                <p:cNvPr id="38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1847" y="9142"/>
                  <a:ext cx="2969" cy="2427"/>
                </a:xfrm>
                <a:prstGeom prst="rect">
                  <a:avLst/>
                </a:prstGeom>
                <a:solidFill>
                  <a:srgbClr val="D8D8D8"/>
                </a:solidFill>
                <a:ln w="2540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" name="Rounded Rectangle 1"/>
                <p:cNvSpPr>
                  <a:spLocks noChangeArrowheads="1"/>
                </p:cNvSpPr>
                <p:nvPr/>
              </p:nvSpPr>
              <p:spPr bwMode="auto">
                <a:xfrm flipH="1">
                  <a:off x="2432" y="9424"/>
                  <a:ext cx="1792" cy="50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1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Generate WBAS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  <p:grpSp>
              <p:nvGrpSpPr>
                <p:cNvPr id="4185" name="Group 89"/>
                <p:cNvGrpSpPr>
                  <a:grpSpLocks/>
                </p:cNvGrpSpPr>
                <p:nvPr/>
              </p:nvGrpSpPr>
              <p:grpSpPr bwMode="auto">
                <a:xfrm>
                  <a:off x="4158" y="9339"/>
                  <a:ext cx="863" cy="2811"/>
                  <a:chOff x="4158" y="9339"/>
                  <a:chExt cx="863" cy="2811"/>
                </a:xfrm>
              </p:grpSpPr>
              <p:sp>
                <p:nvSpPr>
                  <p:cNvPr id="50" name="Text Box 50"/>
                  <p:cNvSpPr txBox="1">
                    <a:spLocks noChangeArrowheads="1"/>
                  </p:cNvSpPr>
                  <p:nvPr/>
                </p:nvSpPr>
                <p:spPr bwMode="auto">
                  <a:xfrm flipH="1">
                    <a:off x="4158" y="9339"/>
                    <a:ext cx="863" cy="456"/>
                  </a:xfrm>
                  <a:prstGeom prst="rect">
                    <a:avLst/>
                  </a:prstGeom>
                  <a:noFill/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WBAS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endParaRPr>
                  </a:p>
                </p:txBody>
              </p:sp>
              <p:grpSp>
                <p:nvGrpSpPr>
                  <p:cNvPr id="4187" name="Group 91"/>
                  <p:cNvGrpSpPr>
                    <a:grpSpLocks/>
                  </p:cNvGrpSpPr>
                  <p:nvPr/>
                </p:nvGrpSpPr>
                <p:grpSpPr bwMode="auto">
                  <a:xfrm>
                    <a:off x="4238" y="9679"/>
                    <a:ext cx="750" cy="2471"/>
                    <a:chOff x="4238" y="9679"/>
                    <a:chExt cx="750" cy="2471"/>
                  </a:xfrm>
                </p:grpSpPr>
                <p:sp>
                  <p:nvSpPr>
                    <p:cNvPr id="48" name="Straight Connector 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38" y="9679"/>
                      <a:ext cx="72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9" name="Straight Connector 4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975" y="9694"/>
                      <a:ext cx="0" cy="244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cxnSp>
                  <p:nvCxnSpPr>
                    <p:cNvPr id="31" name="Straight Arrow Connector 31"/>
                    <p:cNvCxnSpPr>
                      <a:cxnSpLocks noChangeShapeType="1"/>
                    </p:cNvCxnSpPr>
                    <p:nvPr/>
                  </p:nvCxnSpPr>
                  <p:spPr bwMode="auto">
                    <a:xfrm>
                      <a:off x="4289" y="12150"/>
                      <a:ext cx="699" cy="0"/>
                    </a:xfrm>
                    <a:prstGeom prst="straightConnector1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arrow" w="med" len="med"/>
                      <a:tailEnd/>
                    </a:ln>
                  </p:spPr>
                </p:cxnSp>
              </p:grpSp>
            </p:grpSp>
            <p:sp>
              <p:nvSpPr>
                <p:cNvPr id="39" name="Rounded Rectangle 39"/>
                <p:cNvSpPr>
                  <a:spLocks noChangeArrowheads="1"/>
                </p:cNvSpPr>
                <p:nvPr/>
              </p:nvSpPr>
              <p:spPr bwMode="auto">
                <a:xfrm flipH="1">
                  <a:off x="1987" y="10046"/>
                  <a:ext cx="2682" cy="65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1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Generate Regular Expression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  <p:grpSp>
              <p:nvGrpSpPr>
                <p:cNvPr id="4192" name="Group 96"/>
                <p:cNvGrpSpPr>
                  <a:grpSpLocks/>
                </p:cNvGrpSpPr>
                <p:nvPr/>
              </p:nvGrpSpPr>
              <p:grpSpPr bwMode="auto">
                <a:xfrm>
                  <a:off x="728" y="9677"/>
                  <a:ext cx="1728" cy="829"/>
                  <a:chOff x="728" y="9677"/>
                  <a:chExt cx="1728" cy="829"/>
                </a:xfrm>
              </p:grpSpPr>
              <p:sp>
                <p:nvSpPr>
                  <p:cNvPr id="22" name="Text Box 16"/>
                  <p:cNvSpPr txBox="1">
                    <a:spLocks noChangeArrowheads="1"/>
                  </p:cNvSpPr>
                  <p:nvPr/>
                </p:nvSpPr>
                <p:spPr bwMode="auto">
                  <a:xfrm flipH="1">
                    <a:off x="728" y="10074"/>
                    <a:ext cx="884" cy="432"/>
                  </a:xfrm>
                  <a:prstGeom prst="rect">
                    <a:avLst/>
                  </a:prstGeom>
                  <a:noFill/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BPFM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endParaRPr>
                  </a:p>
                </p:txBody>
              </p:sp>
              <p:grpSp>
                <p:nvGrpSpPr>
                  <p:cNvPr id="4194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812" y="9677"/>
                    <a:ext cx="1644" cy="769"/>
                    <a:chOff x="812" y="9677"/>
                    <a:chExt cx="1644" cy="769"/>
                  </a:xfrm>
                </p:grpSpPr>
                <p:sp>
                  <p:nvSpPr>
                    <p:cNvPr id="23" name="Straight Connector 13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425" y="9677"/>
                      <a:ext cx="6" cy="769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" name="Straight Connector 1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448" y="9678"/>
                      <a:ext cx="100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 type="arrow" w="med" len="med"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" name="Oval 66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1397" y="10383"/>
                      <a:ext cx="68" cy="63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254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cxnSp>
                  <p:nvCxnSpPr>
                    <p:cNvPr id="40" name="Straight Arrow Connector 40"/>
                    <p:cNvCxnSpPr>
                      <a:cxnSpLocks noChangeShapeType="1"/>
                    </p:cNvCxnSpPr>
                    <p:nvPr/>
                  </p:nvCxnSpPr>
                  <p:spPr bwMode="auto">
                    <a:xfrm>
                      <a:off x="812" y="10408"/>
                      <a:ext cx="1152" cy="0"/>
                    </a:xfrm>
                    <a:prstGeom prst="straightConnector1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 type="arrow" w="med" len="med"/>
                    </a:ln>
                  </p:spPr>
                </p:cxnSp>
              </p:grpSp>
            </p:grpSp>
            <p:sp>
              <p:nvSpPr>
                <p:cNvPr id="41" name="Rounded Rectangle 41"/>
                <p:cNvSpPr>
                  <a:spLocks noChangeArrowheads="1"/>
                </p:cNvSpPr>
                <p:nvPr/>
              </p:nvSpPr>
              <p:spPr bwMode="auto">
                <a:xfrm flipH="1">
                  <a:off x="2291" y="10993"/>
                  <a:ext cx="2074" cy="50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1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Generate Prime Sets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  <p:sp>
              <p:nvSpPr>
                <p:cNvPr id="46" name="Text Box 46"/>
                <p:cNvSpPr txBox="1">
                  <a:spLocks noChangeArrowheads="1"/>
                </p:cNvSpPr>
                <p:nvPr/>
              </p:nvSpPr>
              <p:spPr bwMode="auto">
                <a:xfrm flipH="1">
                  <a:off x="1789" y="9038"/>
                  <a:ext cx="2306" cy="386"/>
                </a:xfrm>
                <a:prstGeom prst="rect">
                  <a:avLst/>
                </a:prstGeom>
                <a:noFill/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 typeface="Arial" pitchFamily="34" charset="0"/>
                    <a:buNone/>
                    <a:tabLst/>
                  </a:pPr>
                  <a:r>
                    <a:rPr kumimoji="0" lang="en-US" sz="800" b="1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rPr>
                    <a:t>Phase1: Preparation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MS PGothic" pitchFamily="34" charset="-128"/>
                  </a:endParaRPr>
                </a:p>
              </p:txBody>
            </p:sp>
            <p:grpSp>
              <p:nvGrpSpPr>
                <p:cNvPr id="4201" name="Group 105"/>
                <p:cNvGrpSpPr>
                  <a:grpSpLocks/>
                </p:cNvGrpSpPr>
                <p:nvPr/>
              </p:nvGrpSpPr>
              <p:grpSpPr bwMode="auto">
                <a:xfrm>
                  <a:off x="2770" y="10570"/>
                  <a:ext cx="1801" cy="585"/>
                  <a:chOff x="2770" y="10570"/>
                  <a:chExt cx="1801" cy="585"/>
                </a:xfrm>
              </p:grpSpPr>
              <p:cxnSp>
                <p:nvCxnSpPr>
                  <p:cNvPr id="42" name="Straight Arrow Connector 4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2770" y="10702"/>
                    <a:ext cx="0" cy="291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</p:spPr>
              </p:cxnSp>
              <p:sp>
                <p:nvSpPr>
                  <p:cNvPr id="55" name="Text Box 55"/>
                  <p:cNvSpPr txBox="1">
                    <a:spLocks noChangeArrowheads="1"/>
                  </p:cNvSpPr>
                  <p:nvPr/>
                </p:nvSpPr>
                <p:spPr bwMode="auto">
                  <a:xfrm flipH="1">
                    <a:off x="2780" y="10570"/>
                    <a:ext cx="1791" cy="585"/>
                  </a:xfrm>
                  <a:prstGeom prst="rect">
                    <a:avLst/>
                  </a:prstGeom>
                  <a:noFill/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ts val="30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Regular Expression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endParaRPr>
                  </a:p>
                </p:txBody>
              </p:sp>
            </p:grpSp>
            <p:grpSp>
              <p:nvGrpSpPr>
                <p:cNvPr id="4204" name="Group 108"/>
                <p:cNvGrpSpPr>
                  <a:grpSpLocks/>
                </p:cNvGrpSpPr>
                <p:nvPr/>
              </p:nvGrpSpPr>
              <p:grpSpPr bwMode="auto">
                <a:xfrm>
                  <a:off x="4246" y="10942"/>
                  <a:ext cx="873" cy="4237"/>
                  <a:chOff x="4246" y="10942"/>
                  <a:chExt cx="873" cy="4237"/>
                </a:xfrm>
              </p:grpSpPr>
              <p:cxnSp>
                <p:nvCxnSpPr>
                  <p:cNvPr id="36" name="Straight Arrow Connector 3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4442" y="15179"/>
                    <a:ext cx="677" cy="0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arrow" w="med" len="med"/>
                    <a:tailEnd/>
                  </a:ln>
                </p:spPr>
              </p:cxnSp>
              <p:sp>
                <p:nvSpPr>
                  <p:cNvPr id="43" name="Straight Connector 43"/>
                  <p:cNvSpPr>
                    <a:spLocks noChangeShapeType="1"/>
                  </p:cNvSpPr>
                  <p:nvPr/>
                </p:nvSpPr>
                <p:spPr bwMode="auto">
                  <a:xfrm>
                    <a:off x="4393" y="11291"/>
                    <a:ext cx="7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4" name="Straight Connector 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107" y="11291"/>
                    <a:ext cx="0" cy="388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6" name="Text Box 56"/>
                  <p:cNvSpPr txBox="1">
                    <a:spLocks noChangeArrowheads="1"/>
                  </p:cNvSpPr>
                  <p:nvPr/>
                </p:nvSpPr>
                <p:spPr bwMode="auto">
                  <a:xfrm flipH="1">
                    <a:off x="4246" y="10942"/>
                    <a:ext cx="729" cy="731"/>
                  </a:xfrm>
                  <a:prstGeom prst="rect">
                    <a:avLst/>
                  </a:prstGeom>
                  <a:noFill/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Prime</a:t>
                    </a:r>
                  </a:p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 typeface="Arial" pitchFamily="34" charset="0"/>
                      <a:buNone/>
                      <a:tabLst/>
                    </a:pPr>
                    <a:r>
                      <a: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rPr>
                      <a:t> Sets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MS PGothic" pitchFamily="34" charset="-128"/>
                    </a:endParaRPr>
                  </a:p>
                </p:txBody>
              </p: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itle 1"/>
          <p:cNvSpPr>
            <a:spLocks noGrp="1"/>
          </p:cNvSpPr>
          <p:nvPr>
            <p:ph type="title" idx="4294967295"/>
          </p:nvPr>
        </p:nvSpPr>
        <p:spPr>
          <a:xfrm>
            <a:off x="508000" y="241475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/>
              <a:t>Main Contributions</a:t>
            </a:r>
          </a:p>
        </p:txBody>
      </p:sp>
      <p:sp>
        <p:nvSpPr>
          <p:cNvPr id="5124" name="Content Placeholder 2"/>
          <p:cNvSpPr>
            <a:spLocks noGrp="1"/>
          </p:cNvSpPr>
          <p:nvPr>
            <p:ph sz="half" idx="4294967295"/>
          </p:nvPr>
        </p:nvSpPr>
        <p:spPr>
          <a:xfrm>
            <a:off x="381000" y="1471163"/>
            <a:ext cx="4267200" cy="83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b="1" dirty="0" smtClean="0"/>
              <a:t>Empirical Evaluation over 10 cases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b="1" dirty="0" smtClean="0"/>
              <a:t>A high spatial reusability degree, yet more mediated, compared with human participants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b="1" dirty="0" smtClean="0"/>
              <a:t>Better variability degree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b="1" dirty="0" smtClean="0"/>
              <a:t>Full consistency</a:t>
            </a:r>
            <a:endParaRPr lang="en-US" sz="1600" b="1" dirty="0"/>
          </a:p>
        </p:txBody>
      </p:sp>
      <p:sp>
        <p:nvSpPr>
          <p:cNvPr id="5125" name="Content Placeholder 13"/>
          <p:cNvSpPr>
            <a:spLocks noGrp="1"/>
          </p:cNvSpPr>
          <p:nvPr>
            <p:ph sz="half" idx="4294967295"/>
          </p:nvPr>
        </p:nvSpPr>
        <p:spPr>
          <a:xfrm>
            <a:off x="4797425" y="1469575"/>
            <a:ext cx="4038600" cy="990600"/>
          </a:xfrm>
        </p:spPr>
        <p:txBody>
          <a:bodyPr/>
          <a:lstStyle/>
          <a:p>
            <a:r>
              <a:rPr lang="en-GB" sz="2000" b="1" dirty="0"/>
              <a:t>Comparison </a:t>
            </a:r>
            <a:endParaRPr lang="en-GB" sz="2000" b="1" dirty="0" smtClean="0"/>
          </a:p>
          <a:p>
            <a:pPr lvl="1"/>
            <a:r>
              <a:rPr lang="en-GB" sz="1600" b="1" dirty="0" smtClean="0"/>
              <a:t>between </a:t>
            </a:r>
            <a:r>
              <a:rPr lang="en-GB" sz="1600" b="1" dirty="0" err="1"/>
              <a:t>Sevamid</a:t>
            </a:r>
            <a:r>
              <a:rPr lang="en-GB" sz="1600" b="1" dirty="0"/>
              <a:t> and </a:t>
            </a:r>
            <a:r>
              <a:rPr lang="en-GB" sz="1600" b="1" dirty="0" smtClean="0"/>
              <a:t>other service </a:t>
            </a:r>
            <a:r>
              <a:rPr lang="en-GB" sz="1600" b="1" dirty="0"/>
              <a:t>identification methods for </a:t>
            </a:r>
            <a:r>
              <a:rPr lang="en-GB" sz="1600" b="1" dirty="0" smtClean="0"/>
              <a:t>SOPLs</a:t>
            </a:r>
            <a:endParaRPr lang="en-US" sz="1600" b="1" dirty="0"/>
          </a:p>
        </p:txBody>
      </p:sp>
      <p:graphicFrame>
        <p:nvGraphicFramePr>
          <p:cNvPr id="7" name="Chart 6"/>
          <p:cNvGraphicFramePr/>
          <p:nvPr/>
        </p:nvGraphicFramePr>
        <p:xfrm>
          <a:off x="533400" y="3276600"/>
          <a:ext cx="3962400" cy="26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797425" y="2667000"/>
          <a:ext cx="4038601" cy="4063999"/>
        </p:xfrm>
        <a:graphic>
          <a:graphicData uri="http://schemas.openxmlformats.org/drawingml/2006/table">
            <a:tbl>
              <a:tblPr/>
              <a:tblGrid>
                <a:gridCol w="625242"/>
                <a:gridCol w="287150"/>
                <a:gridCol w="555771"/>
                <a:gridCol w="551138"/>
                <a:gridCol w="354531"/>
                <a:gridCol w="318569"/>
                <a:gridCol w="234659"/>
                <a:gridCol w="425742"/>
                <a:gridCol w="685799"/>
              </a:tblGrid>
              <a:tr h="360148">
                <a:tc rowSpan="2">
                  <a:txBody>
                    <a:bodyPr/>
                    <a:lstStyle/>
                    <a:p>
                      <a:pPr marL="71755" marR="71755" algn="l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latin typeface="Times New Roman"/>
                          <a:ea typeface="Times New Roman"/>
                          <a:cs typeface="Times New Roman"/>
                        </a:rPr>
                        <a:t>Study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</a:rPr>
                        <a:t>Support Business Processes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latin typeface="Times New Roman"/>
                          <a:ea typeface="Times New Roman"/>
                        </a:rPr>
                        <a:t>Identification Operation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</a:rPr>
                        <a:t>Output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1755" marR="71755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</a:rPr>
                        <a:t>Identification Method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latin typeface="Times New Roman"/>
                          <a:ea typeface="Times New Roman"/>
                        </a:rPr>
                        <a:t>tool </a:t>
                      </a:r>
                      <a:r>
                        <a:rPr lang="en-US" sz="800" kern="0" dirty="0" smtClean="0">
                          <a:latin typeface="Times New Roman"/>
                          <a:ea typeface="Times New Roman"/>
                        </a:rPr>
                        <a:t>support / </a:t>
                      </a:r>
                      <a:r>
                        <a:rPr lang="en-US" sz="800" kern="0" dirty="0">
                          <a:latin typeface="Times New Roman"/>
                          <a:ea typeface="Times New Roman"/>
                        </a:rPr>
                        <a:t>Automation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</a:rPr>
                        <a:t>Target Metrics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40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latin typeface="Times New Roman"/>
                          <a:ea typeface="Times New Roman"/>
                        </a:rPr>
                        <a:t>Output type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</a:rPr>
                        <a:t>service interface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</a:rPr>
                        <a:t>variability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91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 smtClean="0">
                          <a:latin typeface="Times New Roman"/>
                          <a:ea typeface="Times New Roman"/>
                          <a:cs typeface="Times New Roman"/>
                        </a:rPr>
                        <a:t>Lee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Partitioning FM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Architecture Model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Heuristic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Late binding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Mobility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Reliability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91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 smtClean="0">
                          <a:latin typeface="Times New Roman"/>
                          <a:ea typeface="Times New Roman"/>
                          <a:cs typeface="Times New Roman"/>
                        </a:rPr>
                        <a:t>Chen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grouping features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Service Portfolio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Heuristic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ROI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1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 smtClean="0">
                          <a:latin typeface="Times New Roman"/>
                          <a:ea typeface="Times New Roman"/>
                          <a:cs typeface="Times New Roman"/>
                        </a:rPr>
                        <a:t>Kang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grouping features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Service Portfolio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Heuristic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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Granularity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Reusability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3312">
                <a:tc>
                  <a:txBody>
                    <a:bodyPr/>
                    <a:lstStyle/>
                    <a:p>
                      <a:pPr marL="71755" marR="71755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Sevamid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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Partitioning BPFM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Service Variability Model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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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</a:rPr>
                        <a:t>MetaHeuristic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>
                          <a:latin typeface="Times New Roman"/>
                          <a:ea typeface="Times New Roman"/>
                          <a:cs typeface="Times New Roman"/>
                          <a:sym typeface="Wingdings"/>
                        </a:rPr>
                        <a:t></a:t>
                      </a:r>
                      <a:endParaRPr lang="en-US" sz="1000" kern="10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latin typeface="Times New Roman"/>
                          <a:ea typeface="Times New Roman"/>
                          <a:cs typeface="Times New Roman"/>
                        </a:rPr>
                        <a:t>Reusability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latin typeface="Times New Roman"/>
                          <a:ea typeface="Times New Roman"/>
                          <a:cs typeface="Times New Roman"/>
                        </a:rPr>
                        <a:t>Variability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dirty="0">
                          <a:latin typeface="Times New Roman"/>
                          <a:ea typeface="Times New Roman"/>
                          <a:cs typeface="Times New Roman"/>
                        </a:rPr>
                        <a:t>Consistency</a:t>
                      </a:r>
                      <a:endParaRPr lang="en-US" sz="1000" kern="100" dirty="0">
                        <a:latin typeface="Times New Roman"/>
                        <a:ea typeface="SimSun"/>
                      </a:endParaRPr>
                    </a:p>
                  </a:txBody>
                  <a:tcPr marL="65814" marR="6581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Pages>0</Pages>
  <Words>275</Words>
  <Characters>0</Characters>
  <Application>Microsoft Office PowerPoint</Application>
  <DocSecurity>0</DocSecurity>
  <PresentationFormat>全屏显示(4:3)</PresentationFormat>
  <Lines>0</Lines>
  <Paragraphs>95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Theme</vt:lpstr>
      <vt:lpstr>Automating identification of services and their variability for product lines using NSGA-II</vt:lpstr>
      <vt:lpstr>Problems &amp; Ideas</vt:lpstr>
      <vt:lpstr>Main Contributions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 Your Title</dc:title>
  <dc:creator>Dina Katabi</dc:creator>
  <cp:lastModifiedBy>Dingning</cp:lastModifiedBy>
  <cp:revision>189</cp:revision>
  <dcterms:created xsi:type="dcterms:W3CDTF">2010-02-22T23:54:04Z</dcterms:created>
  <dcterms:modified xsi:type="dcterms:W3CDTF">2016-04-15T07:34:27Z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