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</p:sldIdLst>
  <p:sldSz cx="10693400" cy="7556500"/>
  <p:notesSz cx="10693400" cy="7556500"/>
  <p:embeddedFontLst>
    <p:embeddedFont>
      <p:font typeface="Calibri" pitchFamily="34" charset="0"/>
      <p:regular r:id="rId5"/>
      <p:bold r:id="rId6"/>
      <p:italic r:id="rId7"/>
      <p:boldItalic r:id="rId8"/>
    </p:embeddedFont>
    <p:embeddedFont>
      <p:font typeface="MS PGothic" pitchFamily="34" charset="-128"/>
      <p:regular r:id="rId9"/>
    </p:embeddedFont>
    <p:embeddedFont>
      <p:font typeface="DQPQBE+ArialMT" charset="0"/>
      <p:regular r:id="rId10"/>
    </p:embeddedFont>
    <p:embeddedFont>
      <p:font typeface="BVSIFB+TimesNewRomanPSMT" charset="0"/>
      <p:regular r:id="rId1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pOIu4gRuiKlllAHjtgDorg==" hashData="iywODiBmY5tHK+4mYitwBpc3/QM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4" d="100"/>
          <a:sy n="84" d="100"/>
        </p:scale>
        <p:origin x="-994" y="259"/>
      </p:cViewPr>
      <p:guideLst>
        <p:guide orient="horz" pos="3168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5" Type="http://schemas.openxmlformats.org/officeDocument/2006/relationships/font" Target="fonts/font1.fntdata"/><Relationship Id="rId15" Type="http://schemas.openxmlformats.org/officeDocument/2006/relationships/tableStyles" Target="tableStyles.xml"/><Relationship Id="rId10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font" Target="fonts/font5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pPr/>
              <a:t>11/30/2018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7063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11/30/2018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journal.hep.com.cn/fcs/EN/10.1007/s11704-017-6558-y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738188" y="346202"/>
            <a:ext cx="9143998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070263" y="969938"/>
            <a:ext cx="8596917" cy="11156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ctr" eaLnBrk="0" fontAlgn="base" hangingPunct="0">
              <a:lnSpc>
                <a:spcPts val="4394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fr-FR" sz="4000" dirty="0" smtClean="0">
                <a:solidFill>
                  <a:srgbClr val="3366FF"/>
                </a:solidFill>
                <a:latin typeface="+mj-lt"/>
                <a:ea typeface="+mj-ea"/>
                <a:cs typeface="+mj-cs"/>
                <a:hlinkClick r:id="rId3"/>
              </a:rPr>
              <a:t>Focus‐sensitive relation disambiguation</a:t>
            </a:r>
          </a:p>
          <a:p>
            <a:pPr marL="9876" marR="0" algn="ctr" eaLnBrk="0" fontAlgn="base" hangingPunct="0">
              <a:lnSpc>
                <a:spcPts val="432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fr-FR" sz="4000" dirty="0" smtClean="0">
                <a:solidFill>
                  <a:srgbClr val="3366FF"/>
                </a:solidFill>
                <a:latin typeface="+mj-lt"/>
                <a:ea typeface="+mj-ea"/>
                <a:cs typeface="+mj-cs"/>
                <a:hlinkClick r:id="rId3"/>
              </a:rPr>
              <a:t>for implicit discourse relation detection</a:t>
            </a:r>
            <a:endParaRPr kumimoji="1" lang="fr-FR" sz="4000" dirty="0">
              <a:solidFill>
                <a:srgbClr val="3366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31556" y="3512286"/>
            <a:ext cx="8951648" cy="6980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kumimoji="1" sz="2800" b="1" dirty="0">
                <a:solidFill>
                  <a:srgbClr val="00B0F0"/>
                </a:solidFill>
                <a:latin typeface="Calibri" pitchFamily="34" charset="0"/>
                <a:ea typeface="MS PGothic" pitchFamily="34" charset="-128"/>
              </a:rPr>
              <a:t>Yu HONG, Siyuan DING, Yang XU, Xiaoxia JIANG, Yu </a:t>
            </a:r>
            <a:r>
              <a:rPr kumimoji="1" sz="2800" b="1" dirty="0" smtClean="0">
                <a:solidFill>
                  <a:srgbClr val="00B0F0"/>
                </a:solidFill>
                <a:latin typeface="Calibri" pitchFamily="34" charset="0"/>
                <a:ea typeface="MS PGothic" pitchFamily="34" charset="-128"/>
              </a:rPr>
              <a:t>WANG,</a:t>
            </a:r>
            <a:r>
              <a:rPr kumimoji="1" lang="en-US" sz="2800" b="1" dirty="0" smtClean="0">
                <a:solidFill>
                  <a:srgbClr val="00B0F0"/>
                </a:solidFill>
                <a:latin typeface="Calibri" pitchFamily="34" charset="0"/>
                <a:ea typeface="MS PGothic" pitchFamily="34" charset="-128"/>
              </a:rPr>
              <a:t> </a:t>
            </a:r>
            <a:r>
              <a:rPr kumimoji="1" sz="2800" b="1" dirty="0" err="1" smtClean="0">
                <a:solidFill>
                  <a:srgbClr val="00B0F0"/>
                </a:solidFill>
                <a:latin typeface="Calibri" pitchFamily="34" charset="0"/>
                <a:ea typeface="MS PGothic" pitchFamily="34" charset="-128"/>
              </a:rPr>
              <a:t>Jianmin</a:t>
            </a:r>
            <a:r>
              <a:rPr kumimoji="1" sz="2800" b="1" dirty="0" smtClean="0">
                <a:solidFill>
                  <a:srgbClr val="00B0F0"/>
                </a:solidFill>
                <a:latin typeface="Calibri" pitchFamily="34" charset="0"/>
                <a:ea typeface="MS PGothic" pitchFamily="34" charset="-128"/>
              </a:rPr>
              <a:t> </a:t>
            </a:r>
            <a:r>
              <a:rPr kumimoji="1" sz="2800" b="1" dirty="0">
                <a:solidFill>
                  <a:srgbClr val="00B0F0"/>
                </a:solidFill>
                <a:latin typeface="Calibri" pitchFamily="34" charset="0"/>
                <a:ea typeface="MS PGothic" pitchFamily="34" charset="-128"/>
              </a:rPr>
              <a:t>YAO, Qiaoming ZHU, Guodong ZHOU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106340" y="5686113"/>
            <a:ext cx="6829601" cy="2523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en-CA" altLang="zh-CN" sz="2000" kern="0" dirty="0">
                <a:solidFill>
                  <a:srgbClr val="FF0000"/>
                </a:solidFill>
              </a:rPr>
              <a:t>Frontiers of Computer Science, DOI: </a:t>
            </a:r>
            <a:r>
              <a:rPr lang="en-CA" sz="2000" kern="0" dirty="0" smtClean="0">
                <a:solidFill>
                  <a:srgbClr val="FF0000"/>
                </a:solidFill>
              </a:rPr>
              <a:t>10.1007/s11704-017-6558-y</a:t>
            </a:r>
            <a:endParaRPr lang="en-CA" sz="2000" kern="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774839" y="346202"/>
            <a:ext cx="9143998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68681" y="649535"/>
            <a:ext cx="4793886" cy="6924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5368"/>
              </a:lnSpc>
              <a:spcBef>
                <a:spcPts val="0"/>
              </a:spcBef>
              <a:spcAft>
                <a:spcPts val="0"/>
              </a:spcAft>
            </a:pPr>
            <a:r>
              <a:rPr sz="4400" spc="-10" dirty="0">
                <a:solidFill>
                  <a:srgbClr val="3265FF"/>
                </a:solidFill>
                <a:latin typeface="Calibri"/>
                <a:cs typeface="Calibri"/>
              </a:rPr>
              <a:t>Problems</a:t>
            </a:r>
            <a:r>
              <a:rPr sz="4400" spc="-82" dirty="0">
                <a:solidFill>
                  <a:srgbClr val="3265FF"/>
                </a:solidFill>
                <a:latin typeface="Times New Roman"/>
                <a:cs typeface="Times New Roman"/>
              </a:rPr>
              <a:t> </a:t>
            </a:r>
            <a:r>
              <a:rPr sz="4400" dirty="0">
                <a:solidFill>
                  <a:srgbClr val="3265FF"/>
                </a:solidFill>
                <a:latin typeface="Calibri"/>
                <a:cs typeface="Calibri"/>
              </a:rPr>
              <a:t>&amp;</a:t>
            </a:r>
            <a:r>
              <a:rPr sz="4400" spc="-100" dirty="0">
                <a:solidFill>
                  <a:srgbClr val="3265FF"/>
                </a:solidFill>
                <a:latin typeface="Times New Roman"/>
                <a:cs typeface="Times New Roman"/>
              </a:rPr>
              <a:t> </a:t>
            </a:r>
            <a:r>
              <a:rPr lang="en-US" sz="4400" dirty="0" smtClean="0">
                <a:solidFill>
                  <a:srgbClr val="3265FF"/>
                </a:solidFill>
                <a:latin typeface="Calibri"/>
                <a:cs typeface="Calibri"/>
              </a:rPr>
              <a:t>I</a:t>
            </a:r>
            <a:r>
              <a:rPr sz="4400" dirty="0" smtClean="0">
                <a:solidFill>
                  <a:srgbClr val="3265FF"/>
                </a:solidFill>
                <a:latin typeface="Calibri"/>
                <a:cs typeface="Calibri"/>
              </a:rPr>
              <a:t>deas</a:t>
            </a:r>
            <a:endParaRPr sz="4400" dirty="0">
              <a:solidFill>
                <a:srgbClr val="3265FF"/>
              </a:solidFill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323473" y="1529695"/>
            <a:ext cx="8243877" cy="16085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929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DQPQBE+ArialMT"/>
                <a:cs typeface="DQPQBE+ArialMT"/>
              </a:rPr>
              <a:t>•</a:t>
            </a:r>
            <a:r>
              <a:rPr sz="2400" spc="1193" dirty="0">
                <a:solidFill>
                  <a:srgbClr val="000000"/>
                </a:solidFill>
                <a:latin typeface="DQPQBE+ArialMT"/>
                <a:cs typeface="DQPQBE+ArialMT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Problems</a:t>
            </a:r>
            <a:r>
              <a:rPr sz="2400" spc="-69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of</a:t>
            </a:r>
            <a:r>
              <a:rPr sz="2400" spc="-64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Implicit</a:t>
            </a:r>
            <a:r>
              <a:rPr sz="2400" spc="-81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Discourse</a:t>
            </a:r>
            <a:r>
              <a:rPr sz="2400" spc="-4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Relation</a:t>
            </a:r>
            <a:r>
              <a:rPr sz="2400" spc="-50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Disambiguation</a:t>
            </a:r>
          </a:p>
          <a:p>
            <a:pPr marL="457199" marR="0">
              <a:lnSpc>
                <a:spcPts val="2438"/>
              </a:lnSpc>
              <a:spcBef>
                <a:spcPts val="599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DQPQBE+ArialMT"/>
                <a:cs typeface="DQPQBE+ArialMT"/>
              </a:rPr>
              <a:t>–</a:t>
            </a:r>
            <a:r>
              <a:rPr sz="2000" spc="582" dirty="0">
                <a:solidFill>
                  <a:srgbClr val="000000"/>
                </a:solidFill>
                <a:latin typeface="DQPQBE+ArialMT"/>
                <a:cs typeface="DQPQBE+ArialMT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hardly</a:t>
            </a:r>
            <a:r>
              <a:rPr sz="2000" spc="-2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identified</a:t>
            </a:r>
            <a:r>
              <a:rPr sz="2000" spc="-17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and</a:t>
            </a:r>
            <a:r>
              <a:rPr sz="2000" spc="-50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eliminated</a:t>
            </a:r>
          </a:p>
          <a:p>
            <a:pPr marL="0" marR="0">
              <a:lnSpc>
                <a:spcPts val="2929"/>
              </a:lnSpc>
              <a:spcBef>
                <a:spcPts val="468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DQPQBE+ArialMT"/>
                <a:cs typeface="DQPQBE+ArialMT"/>
              </a:rPr>
              <a:t>•</a:t>
            </a:r>
            <a:r>
              <a:rPr sz="2400" spc="1193" dirty="0">
                <a:solidFill>
                  <a:srgbClr val="000000"/>
                </a:solidFill>
                <a:latin typeface="DQPQBE+ArialMT"/>
                <a:cs typeface="DQPQBE+ArialMT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Ideas:</a:t>
            </a:r>
            <a:r>
              <a:rPr sz="2400" spc="-62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Focus‐Sensitive</a:t>
            </a:r>
            <a:r>
              <a:rPr sz="2400" spc="-50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Relation</a:t>
            </a:r>
            <a:r>
              <a:rPr sz="2400" spc="-50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Disambiguation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780673" y="2762454"/>
            <a:ext cx="8640109" cy="6907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438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DQPQBE+ArialMT"/>
                <a:cs typeface="DQPQBE+ArialMT"/>
              </a:rPr>
              <a:t>–</a:t>
            </a:r>
            <a:r>
              <a:rPr sz="2000" spc="582" dirty="0">
                <a:solidFill>
                  <a:srgbClr val="000000"/>
                </a:solidFill>
                <a:latin typeface="DQPQBE+ArialMT"/>
                <a:cs typeface="DQPQBE+ArialMT"/>
              </a:rPr>
              <a:t> </a:t>
            </a:r>
            <a:r>
              <a:rPr sz="2000" spc="-11" dirty="0">
                <a:solidFill>
                  <a:srgbClr val="000000"/>
                </a:solidFill>
                <a:latin typeface="Calibri"/>
                <a:cs typeface="Calibri"/>
              </a:rPr>
              <a:t>create</a:t>
            </a:r>
            <a:r>
              <a:rPr sz="2000" spc="-17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a</a:t>
            </a:r>
            <a:r>
              <a:rPr sz="2000" spc="-47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novel</a:t>
            </a:r>
            <a:r>
              <a:rPr sz="2000" spc="-40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task,</a:t>
            </a:r>
            <a:r>
              <a:rPr sz="2000" spc="-2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named</a:t>
            </a:r>
            <a:r>
              <a:rPr sz="2000" spc="-38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Implicit</a:t>
            </a:r>
            <a:r>
              <a:rPr sz="2000" spc="-10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Discourse</a:t>
            </a:r>
            <a:r>
              <a:rPr sz="2000" spc="-15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Relation</a:t>
            </a:r>
            <a:r>
              <a:rPr sz="2000" spc="-17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Disambiguation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066342" y="3067254"/>
            <a:ext cx="1113118" cy="6907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438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(IDRD).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780598" y="3433003"/>
            <a:ext cx="7034407" cy="6907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438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DQPQBE+ArialMT"/>
                <a:cs typeface="DQPQBE+ArialMT"/>
              </a:rPr>
              <a:t>–</a:t>
            </a:r>
            <a:r>
              <a:rPr sz="2000" spc="582" dirty="0">
                <a:solidFill>
                  <a:srgbClr val="000000"/>
                </a:solidFill>
                <a:latin typeface="DQPQBE+ArialMT"/>
                <a:cs typeface="DQPQBE+ArialMT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propose</a:t>
            </a:r>
            <a:r>
              <a:rPr sz="2000" spc="-40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a</a:t>
            </a:r>
            <a:r>
              <a:rPr sz="2000" spc="-41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focus‐sensitive</a:t>
            </a:r>
            <a:r>
              <a:rPr sz="2000" spc="-17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relation</a:t>
            </a:r>
            <a:r>
              <a:rPr sz="2000" spc="-20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disambiguation</a:t>
            </a:r>
            <a:r>
              <a:rPr sz="2000" spc="-2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model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897509" y="6811601"/>
            <a:ext cx="3333648" cy="39737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328"/>
              </a:lnSpc>
              <a:spcBef>
                <a:spcPts val="0"/>
              </a:spcBef>
              <a:spcAft>
                <a:spcPts val="0"/>
              </a:spcAft>
            </a:pPr>
            <a:r>
              <a:rPr sz="1200" dirty="0">
                <a:solidFill>
                  <a:srgbClr val="000000"/>
                </a:solidFill>
                <a:latin typeface="BVSIFB+TimesNewRomanPSMT"/>
                <a:cs typeface="BVSIFB+TimesNewRomanPSMT"/>
              </a:rPr>
              <a:t>Effects</a:t>
            </a:r>
            <a:r>
              <a:rPr sz="1200" spc="21" dirty="0">
                <a:solidFill>
                  <a:srgbClr val="000000"/>
                </a:solidFill>
                <a:latin typeface="BVSIFB+TimesNewRomanPSMT"/>
                <a:cs typeface="BVSIFB+TimesNewRomanPSMT"/>
              </a:rPr>
              <a:t> </a:t>
            </a:r>
            <a:r>
              <a:rPr sz="1200" dirty="0">
                <a:solidFill>
                  <a:srgbClr val="000000"/>
                </a:solidFill>
                <a:latin typeface="BVSIFB+TimesNewRomanPSMT"/>
                <a:cs typeface="BVSIFB+TimesNewRomanPSMT"/>
              </a:rPr>
              <a:t>of perspectives and focuses on relations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774839" y="346202"/>
            <a:ext cx="9143998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034163" y="465882"/>
            <a:ext cx="5232735" cy="15200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5368"/>
              </a:lnSpc>
              <a:spcBef>
                <a:spcPts val="0"/>
              </a:spcBef>
              <a:spcAft>
                <a:spcPts val="0"/>
              </a:spcAft>
            </a:pPr>
            <a:r>
              <a:rPr sz="4400" dirty="0">
                <a:solidFill>
                  <a:srgbClr val="3265FF"/>
                </a:solidFill>
                <a:latin typeface="Calibri"/>
                <a:cs typeface="Calibri"/>
              </a:rPr>
              <a:t>Main</a:t>
            </a:r>
            <a:r>
              <a:rPr sz="4400" spc="-81" dirty="0">
                <a:solidFill>
                  <a:srgbClr val="3265FF"/>
                </a:solidFill>
                <a:latin typeface="Times New Roman"/>
                <a:cs typeface="Times New Roman"/>
              </a:rPr>
              <a:t> </a:t>
            </a:r>
            <a:r>
              <a:rPr sz="4400" dirty="0">
                <a:solidFill>
                  <a:srgbClr val="3265FF"/>
                </a:solidFill>
                <a:latin typeface="Calibri"/>
                <a:cs typeface="Calibri"/>
              </a:rPr>
              <a:t>Contributions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780673" y="1639634"/>
            <a:ext cx="6907728" cy="5992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DQPQBE+ArialMT"/>
                <a:cs typeface="DQPQBE+ArialMT"/>
              </a:rPr>
              <a:t>•</a:t>
            </a:r>
            <a:r>
              <a:rPr sz="1800" spc="1119" dirty="0">
                <a:solidFill>
                  <a:srgbClr val="000000"/>
                </a:solidFill>
                <a:latin typeface="DQPQBE+ArialMT"/>
                <a:cs typeface="DQPQBE+ArialMT"/>
              </a:rPr>
              <a:t> </a:t>
            </a:r>
            <a:r>
              <a:rPr sz="1800" spc="-31" dirty="0">
                <a:solidFill>
                  <a:srgbClr val="000000"/>
                </a:solidFill>
                <a:latin typeface="BVSIFB+TimesNewRomanPSMT"/>
                <a:cs typeface="BVSIFB+TimesNewRomanPSMT"/>
              </a:rPr>
              <a:t>Test</a:t>
            </a:r>
            <a:r>
              <a:rPr sz="1800" spc="37" dirty="0">
                <a:solidFill>
                  <a:srgbClr val="000000"/>
                </a:solidFill>
                <a:latin typeface="BVSIFB+TimesNewRomanPSMT"/>
                <a:cs typeface="BVSIFB+TimesNewRomanPSMT"/>
              </a:rPr>
              <a:t> </a:t>
            </a:r>
            <a:r>
              <a:rPr sz="1800" dirty="0">
                <a:solidFill>
                  <a:srgbClr val="000000"/>
                </a:solidFill>
                <a:latin typeface="BVSIFB+TimesNewRomanPSMT"/>
                <a:cs typeface="BVSIFB+TimesNewRomanPSMT"/>
              </a:rPr>
              <a:t>accuracy of all the implicit relation detection systems (%)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780673" y="4835462"/>
            <a:ext cx="6963221" cy="5992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DQPQBE+ArialMT"/>
                <a:cs typeface="DQPQBE+ArialMT"/>
              </a:rPr>
              <a:t>•</a:t>
            </a:r>
            <a:r>
              <a:rPr sz="1800" spc="1119" dirty="0">
                <a:solidFill>
                  <a:srgbClr val="000000"/>
                </a:solidFill>
                <a:latin typeface="DQPQBE+ArialMT"/>
                <a:cs typeface="DQPQBE+ArialMT"/>
              </a:rPr>
              <a:t> </a:t>
            </a:r>
            <a:r>
              <a:rPr sz="1800" dirty="0">
                <a:solidFill>
                  <a:srgbClr val="000000"/>
                </a:solidFill>
                <a:latin typeface="BVSIFB+TimesNewRomanPSMT"/>
                <a:cs typeface="BVSIFB+TimesNewRomanPSMT"/>
              </a:rPr>
              <a:t>4-way accuracy</a:t>
            </a:r>
            <a:r>
              <a:rPr sz="1800" spc="10" dirty="0">
                <a:solidFill>
                  <a:srgbClr val="000000"/>
                </a:solidFill>
                <a:latin typeface="BVSIFB+TimesNewRomanPSMT"/>
                <a:cs typeface="BVSIFB+TimesNewRomanPSMT"/>
              </a:rPr>
              <a:t> </a:t>
            </a:r>
            <a:r>
              <a:rPr sz="1800" dirty="0">
                <a:solidFill>
                  <a:srgbClr val="000000"/>
                </a:solidFill>
                <a:latin typeface="BVSIFB+TimesNewRomanPSMT"/>
                <a:cs typeface="BVSIFB+TimesNewRomanPSMT"/>
              </a:rPr>
              <a:t>of SYS 1-6 on different external resources (%)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</TotalTime>
  <Words>112</Words>
  <Application>Microsoft Office PowerPoint</Application>
  <PresentationFormat>自定义</PresentationFormat>
  <Paragraphs>15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Arial</vt:lpstr>
      <vt:lpstr>宋体</vt:lpstr>
      <vt:lpstr>Calibri</vt:lpstr>
      <vt:lpstr>MS PGothic</vt:lpstr>
      <vt:lpstr>Times New Roman</vt:lpstr>
      <vt:lpstr>DQPQBE+ArialMT</vt:lpstr>
      <vt:lpstr>BVSIFB+TimesNewRomanPSMT</vt:lpstr>
      <vt:lpstr>Theme Office</vt:lpstr>
      <vt:lpstr>幻灯片 1</vt:lpstr>
      <vt:lpstr>幻灯片 2</vt:lpstr>
      <vt:lpstr>幻灯片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PowerPoint</dc:title>
  <dc:creator>Administrator</dc:creator>
  <cp:lastModifiedBy>a</cp:lastModifiedBy>
  <cp:revision>4</cp:revision>
  <dcterms:modified xsi:type="dcterms:W3CDTF">2018-11-30T07:13:18Z</dcterms:modified>
</cp:coreProperties>
</file>