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2"/>
    <p:sldId id="258" r:id="rId3"/>
    <p:sldId id="259" r:id="rId4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2" charset="-128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2" charset="-128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2" charset="-128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2" charset="-128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2" charset="-128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2" charset="-128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2" charset="-128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2" charset="-128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2" charset="-128"/>
        <a:cs typeface="+mn-cs"/>
      </a:defRPr>
    </a:lvl9pPr>
  </p:defaultTextStyle>
  <p:modifyVerifier cryptProviderType="rsaFull" cryptAlgorithmClass="hash" cryptAlgorithmType="typeAny" cryptAlgorithmSid="4" spinCount="100000" saltData="rHRMCK31OZu2XN5OgMmErw==" hashData="a/WeZkVM3nWr+YfvTf85BqhrXOU="/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9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93" d="100"/>
          <a:sy n="93" d="100"/>
        </p:scale>
        <p:origin x="-1138" y="-62"/>
      </p:cViewPr>
      <p:guideLst>
        <p:guide orient="horz" pos="2160"/>
        <p:guide pos="29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7213" cy="7802721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4D6492-355C-4A00-9DC3-6DBBF22F35BE}" type="datetimeFigureOut">
              <a:rPr lang="zh-CN" altLang="en-US" smtClean="0"/>
              <a:pPr/>
              <a:t>2018/11/9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DDB6E3-BE4C-463D-B9CF-08443C8CDCF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72649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DB6E3-BE4C-463D-B9CF-08443C8CDCF1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952671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en-US" altLang="zh-CN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en-US" altLang="x-none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Calibri" panose="020F0502020204030204" pitchFamily="2" charset="0"/>
                <a:ea typeface="MS PGothic" panose="020B0600070205080204" pitchFamily="2" charset="-128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en-US" altLang="zh-CN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en-US" altLang="x-none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Calibri" panose="020F0502020204030204" pitchFamily="2" charset="0"/>
                <a:ea typeface="MS PGothic" panose="020B0600070205080204" pitchFamily="2" charset="-128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en-US" altLang="zh-CN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en-US" altLang="x-none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Calibri" panose="020F0502020204030204" pitchFamily="2" charset="0"/>
                <a:ea typeface="MS PGothic" panose="020B0600070205080204" pitchFamily="2" charset="-128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en-US" altLang="zh-CN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en-US" altLang="x-none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Calibri" panose="020F0502020204030204" pitchFamily="2" charset="0"/>
                <a:ea typeface="MS PGothic" panose="020B0600070205080204" pitchFamily="2" charset="-128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en-US" altLang="zh-CN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en-US" altLang="x-none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Calibri" panose="020F0502020204030204" pitchFamily="2" charset="0"/>
                <a:ea typeface="MS PGothic" panose="020B0600070205080204" pitchFamily="2" charset="-128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en-US" altLang="zh-CN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en-US" altLang="x-none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Calibri" panose="020F0502020204030204" pitchFamily="2" charset="0"/>
                <a:ea typeface="MS PGothic" panose="020B0600070205080204" pitchFamily="2" charset="-128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en-US" altLang="zh-CN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en-US" altLang="x-none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Calibri" panose="020F0502020204030204" pitchFamily="2" charset="0"/>
                <a:ea typeface="MS PGothic" panose="020B0600070205080204" pitchFamily="2" charset="-128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en-US" altLang="zh-CN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en-US" altLang="x-none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Calibri" panose="020F0502020204030204" pitchFamily="2" charset="0"/>
                <a:ea typeface="MS PGothic" panose="020B0600070205080204" pitchFamily="2" charset="-128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en-US" altLang="zh-CN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en-US" altLang="x-none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Calibri" panose="020F0502020204030204" pitchFamily="2" charset="0"/>
                <a:ea typeface="MS PGothic" panose="020B0600070205080204" pitchFamily="2" charset="-128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en-US" altLang="zh-CN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en-US" altLang="x-none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Calibri" panose="020F0502020204030204" pitchFamily="2" charset="0"/>
                <a:ea typeface="MS PGothic" panose="020B0600070205080204" pitchFamily="2" charset="-128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fontAlgn="base" hangingPunct="1"/>
            <a:endParaRPr lang="en-US" altLang="zh-CN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fontAlgn="base" hangingPunct="1"/>
            <a:endParaRPr lang="en-US" altLang="x-none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Calibri" panose="020F0502020204030204" pitchFamily="2" charset="0"/>
                <a:ea typeface="MS PGothic" panose="020B0600070205080204" pitchFamily="2" charset="-128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/>
            <a:r>
              <a:rPr lang="en-US" altLang="zh-CN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en-US" altLang="zh-CN"/>
              <a:t>Click to edit Master text styles</a:t>
            </a:r>
          </a:p>
          <a:p>
            <a:pPr lvl="1" indent="-285750"/>
            <a:r>
              <a:rPr lang="en-US" altLang="zh-CN"/>
              <a:t>Second level</a:t>
            </a:r>
          </a:p>
          <a:p>
            <a:pPr lvl="2" indent="-228600"/>
            <a:r>
              <a:rPr lang="en-US" altLang="zh-CN"/>
              <a:t>Third level</a:t>
            </a:r>
          </a:p>
          <a:p>
            <a:pPr lvl="3" indent="-228600"/>
            <a:r>
              <a:rPr lang="en-US" altLang="zh-CN"/>
              <a:t>Fourth level</a:t>
            </a:r>
          </a:p>
          <a:p>
            <a:pPr lvl="4" indent="-228600"/>
            <a:r>
              <a:rPr lang="en-US" altLang="zh-CN"/>
              <a:t>Fifth level</a:t>
            </a:r>
          </a:p>
        </p:txBody>
      </p:sp>
      <p:sp>
        <p:nvSpPr>
          <p:cNvPr id="1028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>
              <a:defRPr sz="1200">
                <a:solidFill>
                  <a:srgbClr val="898989"/>
                </a:solidFill>
                <a:latin typeface="Calibri" panose="020F0502020204030204" pitchFamily="2" charset="0"/>
              </a:defRPr>
            </a:lvl1pPr>
          </a:lstStyle>
          <a:p>
            <a:pPr lvl="0" eaLnBrk="1" fontAlgn="base" hangingPunct="1"/>
            <a:endParaRPr lang="en-US" altLang="zh-CN" strike="noStrike" noProof="1"/>
          </a:p>
        </p:txBody>
      </p:sp>
      <p:sp>
        <p:nvSpPr>
          <p:cNvPr id="102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>
              <a:defRPr sz="1200">
                <a:solidFill>
                  <a:srgbClr val="898989"/>
                </a:solidFill>
                <a:latin typeface="Calibri" panose="020F0502020204030204" pitchFamily="2" charset="0"/>
              </a:defRPr>
            </a:lvl1pPr>
          </a:lstStyle>
          <a:p>
            <a:pPr lvl="0" eaLnBrk="1" fontAlgn="base" hangingPunct="1"/>
            <a:endParaRPr lang="en-US" altLang="x-none" strike="noStrike" noProof="1"/>
          </a:p>
        </p:txBody>
      </p:sp>
      <p:sp>
        <p:nvSpPr>
          <p:cNvPr id="103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2" charset="0"/>
              </a:defRPr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Calibri" panose="020F0502020204030204" pitchFamily="2" charset="0"/>
                <a:ea typeface="MS PGothic" panose="020B0600070205080204" pitchFamily="2" charset="-128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rgbClr val="3366FF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MS PGothic" panose="020B0600070205080204" pitchFamily="2" charset="-128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MS PGothic" panose="020B0600070205080204" pitchFamily="2" charset="-128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MS PGothic" panose="020B0600070205080204" pitchFamily="2" charset="-128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MS PGothic" panose="020B0600070205080204" pitchFamily="2" charset="-128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MS PGothic" panose="020B0600070205080204" pitchFamily="2" charset="-128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MS PGothic" panose="020B0600070205080204" pitchFamily="2" charset="-128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MS PGothic" panose="020B0600070205080204" pitchFamily="2" charset="-128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MS PGothic" panose="020B0600070205080204" pitchFamily="2" charset="-128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journal.hep.com.cn/fcs/EN/10.1007/s11704-018-8075-z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Title 1"/>
          <p:cNvSpPr>
            <a:spLocks noGrp="1"/>
          </p:cNvSpPr>
          <p:nvPr>
            <p:ph type="ctrTitle"/>
          </p:nvPr>
        </p:nvSpPr>
        <p:spPr>
          <a:xfrm>
            <a:off x="609600" y="838268"/>
            <a:ext cx="7772400" cy="1470025"/>
          </a:xfrm>
          <a:ln/>
        </p:spPr>
        <p:txBody>
          <a:bodyPr vert="horz" wrap="square" anchor="ctr"/>
          <a:lstStyle>
            <a:lvl1pPr lvl="0">
              <a:defRPr/>
            </a:lvl1pPr>
          </a:lstStyle>
          <a:p>
            <a:pPr lvl="0" indent="0" rtl="0">
              <a:defRPr/>
            </a:pPr>
            <a:r>
              <a:rPr kumimoji="1" lang="en-US" altLang="zh-CN" sz="4000" dirty="0">
                <a:hlinkClick r:id="rId3"/>
              </a:rPr>
              <a:t>Geo-social </a:t>
            </a:r>
            <a:r>
              <a:rPr kumimoji="1" lang="en-US" altLang="zh-CN" sz="4000" dirty="0" smtClean="0">
                <a:hlinkClick r:id="rId3"/>
              </a:rPr>
              <a:t>network publication</a:t>
            </a:r>
            <a:br>
              <a:rPr kumimoji="1" lang="en-US" altLang="zh-CN" sz="4000" dirty="0" smtClean="0">
                <a:hlinkClick r:id="rId3"/>
              </a:rPr>
            </a:br>
            <a:r>
              <a:rPr kumimoji="1" lang="en-US" altLang="zh-CN" sz="4000" dirty="0" smtClean="0">
                <a:hlinkClick r:id="rId3"/>
              </a:rPr>
              <a:t>based on differential privacy</a:t>
            </a:r>
            <a:endParaRPr kumimoji="1" lang="en-US" altLang="zh-CN" sz="4000" dirty="0"/>
          </a:p>
        </p:txBody>
      </p:sp>
      <p:sp>
        <p:nvSpPr>
          <p:cNvPr id="2050" name="Subtitle 2"/>
          <p:cNvSpPr>
            <a:spLocks noGrp="1"/>
          </p:cNvSpPr>
          <p:nvPr>
            <p:ph type="subTitle"/>
          </p:nvPr>
        </p:nvSpPr>
        <p:spPr>
          <a:xfrm>
            <a:off x="609600" y="5181600"/>
            <a:ext cx="8229600" cy="914400"/>
          </a:xfrm>
          <a:ln/>
        </p:spPr>
        <p:txBody>
          <a:bodyPr vert="horz" wrap="square" anchor="t"/>
          <a:lstStyle>
            <a:lvl1pPr marL="0" lvl="0" indent="0" algn="ctr">
              <a:defRPr/>
            </a:lvl1pPr>
            <a:lvl2pPr marL="457200" lvl="1" indent="0" algn="ctr">
              <a:defRPr/>
            </a:lvl2pPr>
            <a:lvl3pPr marL="914400" lvl="2" indent="0" algn="ctr">
              <a:defRPr/>
            </a:lvl3pPr>
            <a:lvl4pPr marL="1371600" lvl="3" indent="0" algn="ctr">
              <a:defRPr/>
            </a:lvl4pPr>
            <a:lvl5pPr marL="1828800" lvl="4" indent="0" algn="ctr">
              <a:defRPr/>
            </a:lvl5pPr>
          </a:lstStyle>
          <a:p>
            <a:pPr lvl="0" rtl="0" eaLnBrk="1" hangingPunct="1">
              <a:lnSpc>
                <a:spcPct val="80000"/>
              </a:lnSpc>
              <a:buNone/>
            </a:pPr>
            <a:r>
              <a:rPr lang="en-CA" altLang="zh-CN" sz="2000" kern="0" dirty="0">
                <a:solidFill>
                  <a:srgbClr val="FF0000"/>
                </a:solidFill>
              </a:rPr>
              <a:t>Frontiers of Computer Science, DOI: </a:t>
            </a:r>
            <a:r>
              <a:rPr lang="en-US" altLang="zh-CN" sz="2000" dirty="0" smtClean="0">
                <a:solidFill>
                  <a:srgbClr val="FF0000"/>
                </a:solidFill>
              </a:rPr>
              <a:t>10.1007/s11704-018-8075-z</a:t>
            </a:r>
            <a:endParaRPr lang="en-US" altLang="zh-CN" sz="2000" dirty="0">
              <a:solidFill>
                <a:srgbClr val="FF0000"/>
              </a:solidFill>
            </a:endParaRPr>
          </a:p>
        </p:txBody>
      </p:sp>
      <p:sp>
        <p:nvSpPr>
          <p:cNvPr id="2051" name="Subtitle 2"/>
          <p:cNvSpPr txBox="1"/>
          <p:nvPr/>
        </p:nvSpPr>
        <p:spPr>
          <a:xfrm>
            <a:off x="488950" y="3657600"/>
            <a:ext cx="8229600" cy="9144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kumimoji="1" lang="en-US" altLang="zh-CN" sz="2800" b="1" dirty="0" err="1">
                <a:solidFill>
                  <a:srgbClr val="00B0F0"/>
                </a:solidFill>
                <a:latin typeface="Calibri" pitchFamily="34" charset="0"/>
                <a:ea typeface="MS PGothic" pitchFamily="34" charset="-128"/>
              </a:rPr>
              <a:t>Xiaochun</a:t>
            </a:r>
            <a:r>
              <a:rPr kumimoji="1" lang="en-US" altLang="zh-CN" sz="2800" b="1" dirty="0">
                <a:solidFill>
                  <a:srgbClr val="00B0F0"/>
                </a:solidFill>
                <a:latin typeface="Calibri" pitchFamily="34" charset="0"/>
                <a:ea typeface="MS PGothic" pitchFamily="34" charset="-128"/>
              </a:rPr>
              <a:t> </a:t>
            </a:r>
            <a:r>
              <a:rPr kumimoji="1" lang="en-US" altLang="zh-CN" sz="2800" b="1" dirty="0" smtClean="0">
                <a:solidFill>
                  <a:srgbClr val="00B0F0"/>
                </a:solidFill>
                <a:latin typeface="Calibri" pitchFamily="34" charset="0"/>
                <a:ea typeface="MS PGothic" pitchFamily="34" charset="-128"/>
              </a:rPr>
              <a:t>WANG, </a:t>
            </a:r>
            <a:r>
              <a:rPr kumimoji="1" lang="en-US" altLang="zh-CN" sz="2800" b="1" dirty="0" err="1">
                <a:solidFill>
                  <a:srgbClr val="00B0F0"/>
                </a:solidFill>
                <a:latin typeface="Calibri" pitchFamily="34" charset="0"/>
                <a:ea typeface="MS PGothic" pitchFamily="34" charset="-128"/>
              </a:rPr>
              <a:t>Yidong</a:t>
            </a:r>
            <a:r>
              <a:rPr kumimoji="1" lang="en-US" altLang="zh-CN" sz="2800" b="1" dirty="0">
                <a:solidFill>
                  <a:srgbClr val="00B0F0"/>
                </a:solidFill>
                <a:latin typeface="Calibri" pitchFamily="34" charset="0"/>
                <a:ea typeface="MS PGothic" pitchFamily="34" charset="-128"/>
              </a:rPr>
              <a:t> </a:t>
            </a:r>
            <a:r>
              <a:rPr kumimoji="1" lang="en-US" altLang="zh-CN" sz="2800" b="1" dirty="0" smtClean="0">
                <a:solidFill>
                  <a:srgbClr val="00B0F0"/>
                </a:solidFill>
                <a:latin typeface="Calibri" pitchFamily="34" charset="0"/>
                <a:ea typeface="MS PGothic" pitchFamily="34" charset="-128"/>
              </a:rPr>
              <a:t>LI</a:t>
            </a:r>
            <a:endParaRPr kumimoji="1" lang="en-US" altLang="zh-CN" sz="2800" b="1" dirty="0">
              <a:solidFill>
                <a:srgbClr val="00B0F0"/>
              </a:solidFill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  <a:ln/>
        </p:spPr>
        <p:txBody>
          <a:bodyPr vert="horz" wrap="square" anchor="ctr"/>
          <a:lstStyle/>
          <a:p>
            <a:pPr eaLnBrk="1" hangingPunct="1"/>
            <a:r>
              <a:rPr lang="en-US" altLang="zh-CN" dirty="0"/>
              <a:t>Problems &amp; I</a:t>
            </a:r>
            <a:r>
              <a:rPr lang="en-US" altLang="zh-CN" dirty="0" smtClean="0"/>
              <a:t>deas</a:t>
            </a:r>
            <a:endParaRPr lang="en-US" altLang="zh-CN" dirty="0"/>
          </a:p>
        </p:txBody>
      </p:sp>
      <p:sp>
        <p:nvSpPr>
          <p:cNvPr id="3074" name="Content Placeholder 2"/>
          <p:cNvSpPr>
            <a:spLocks noGrp="1"/>
          </p:cNvSpPr>
          <p:nvPr>
            <p:ph idx="4294967295"/>
          </p:nvPr>
        </p:nvSpPr>
        <p:spPr>
          <a:xfrm>
            <a:off x="457200" y="1143000"/>
            <a:ext cx="8229600" cy="4830763"/>
          </a:xfrm>
          <a:ln/>
        </p:spPr>
        <p:txBody>
          <a:bodyPr vert="horz" wrap="square" anchor="t"/>
          <a:lstStyle/>
          <a:p>
            <a:pPr eaLnBrk="1" hangingPunct="1"/>
            <a:r>
              <a:rPr lang="en-US" altLang="zh-CN" sz="2000" dirty="0"/>
              <a:t>Problems </a:t>
            </a:r>
            <a:r>
              <a:rPr lang="en-US" altLang="zh-CN" sz="2000" dirty="0" smtClean="0"/>
              <a:t>of traditional privacy techniques over Geo-social network publication</a:t>
            </a:r>
          </a:p>
          <a:p>
            <a:pPr lvl="1" eaLnBrk="1" hangingPunct="1"/>
            <a:r>
              <a:rPr lang="en-US" altLang="zh-CN" sz="1800" dirty="0" smtClean="0"/>
              <a:t>Insufficient </a:t>
            </a:r>
            <a:r>
              <a:rPr lang="en-US" altLang="zh-CN" sz="1800" dirty="0"/>
              <a:t>to protect </a:t>
            </a:r>
            <a:r>
              <a:rPr lang="en-US" altLang="zh-CN" sz="1800" dirty="0" smtClean="0"/>
              <a:t>multi-party relationship information in GSN</a:t>
            </a:r>
          </a:p>
          <a:p>
            <a:pPr lvl="1" eaLnBrk="1" hangingPunct="1"/>
            <a:r>
              <a:rPr lang="en-US" altLang="zh-CN" sz="1800" dirty="0" smtClean="0"/>
              <a:t>Unable to capture the heterogeneous background knowledge attack</a:t>
            </a:r>
          </a:p>
          <a:p>
            <a:pPr lvl="1" eaLnBrk="1" hangingPunct="1"/>
            <a:endParaRPr lang="en-US" altLang="zh-CN" sz="1800" dirty="0"/>
          </a:p>
          <a:p>
            <a:r>
              <a:rPr lang="en-US" altLang="zh-CN" sz="2000" dirty="0"/>
              <a:t>Ideas: </a:t>
            </a:r>
            <a:r>
              <a:rPr lang="en-US" altLang="zh-CN" sz="2000" dirty="0" smtClean="0"/>
              <a:t>A </a:t>
            </a:r>
            <a:r>
              <a:rPr lang="en-US" altLang="zh-CN" sz="2000" dirty="0"/>
              <a:t>framework to generalize and optimize </a:t>
            </a:r>
            <a:r>
              <a:rPr lang="en-US" altLang="zh-CN" sz="2000" dirty="0" smtClean="0"/>
              <a:t>traditional graph-DP</a:t>
            </a:r>
          </a:p>
          <a:p>
            <a:pPr lvl="1" eaLnBrk="1" hangingPunct="1"/>
            <a:r>
              <a:rPr lang="en-US" altLang="zh-CN" sz="1800" dirty="0"/>
              <a:t>Develop the notion of differential privacy from graph data </a:t>
            </a:r>
            <a:r>
              <a:rPr lang="en-US" altLang="zh-CN" sz="1800" dirty="0" smtClean="0"/>
              <a:t>to </a:t>
            </a:r>
            <a:r>
              <a:rPr lang="en-US" altLang="zh-CN" sz="1800" dirty="0"/>
              <a:t>hypergraph </a:t>
            </a:r>
            <a:r>
              <a:rPr lang="en-US" altLang="zh-CN" sz="1800" dirty="0" smtClean="0"/>
              <a:t>data</a:t>
            </a:r>
          </a:p>
          <a:p>
            <a:pPr lvl="1" eaLnBrk="1" hangingPunct="1"/>
            <a:r>
              <a:rPr lang="en-US" altLang="zh-CN" sz="1800" dirty="0" smtClean="0"/>
              <a:t>Propose a hypergraph-based GSN-DP approach to achieve differential privacy </a:t>
            </a:r>
            <a:r>
              <a:rPr lang="en-US" altLang="zh-CN" sz="1800" dirty="0"/>
              <a:t>in both location and social information in </a:t>
            </a:r>
            <a:r>
              <a:rPr lang="en-US" altLang="zh-CN" sz="1800" dirty="0" smtClean="0"/>
              <a:t>GSN</a:t>
            </a:r>
          </a:p>
        </p:txBody>
      </p:sp>
      <p:sp>
        <p:nvSpPr>
          <p:cNvPr id="3076" name="Rectangle 10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836986" y="4733473"/>
            <a:ext cx="969717" cy="756095"/>
            <a:chOff x="5269506" y="3712396"/>
            <a:chExt cx="969717" cy="756095"/>
          </a:xfrm>
        </p:grpSpPr>
        <p:sp>
          <p:nvSpPr>
            <p:cNvPr id="7" name="椭圆 6"/>
            <p:cNvSpPr/>
            <p:nvPr/>
          </p:nvSpPr>
          <p:spPr>
            <a:xfrm>
              <a:off x="5470007" y="3712396"/>
              <a:ext cx="93101" cy="8686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6028368" y="3905856"/>
              <a:ext cx="93101" cy="8686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5651412" y="4152320"/>
              <a:ext cx="93101" cy="8686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5269506" y="4381625"/>
              <a:ext cx="93101" cy="8686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122" y="4300455"/>
              <a:ext cx="93101" cy="8686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" name="直接连接符 11"/>
            <p:cNvCxnSpPr>
              <a:stCxn id="7" idx="6"/>
              <a:endCxn id="8" idx="2"/>
            </p:cNvCxnSpPr>
            <p:nvPr/>
          </p:nvCxnSpPr>
          <p:spPr>
            <a:xfrm>
              <a:off x="5563108" y="3755830"/>
              <a:ext cx="465259" cy="193460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>
              <a:stCxn id="8" idx="2"/>
              <a:endCxn id="9" idx="7"/>
            </p:cNvCxnSpPr>
            <p:nvPr/>
          </p:nvCxnSpPr>
          <p:spPr>
            <a:xfrm flipH="1">
              <a:off x="5730879" y="3949290"/>
              <a:ext cx="297489" cy="215751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>
              <a:stCxn id="9" idx="6"/>
              <a:endCxn id="11" idx="2"/>
            </p:cNvCxnSpPr>
            <p:nvPr/>
          </p:nvCxnSpPr>
          <p:spPr>
            <a:xfrm>
              <a:off x="5744513" y="4195753"/>
              <a:ext cx="401608" cy="148135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>
              <a:stCxn id="11" idx="2"/>
              <a:endCxn id="10" idx="6"/>
            </p:cNvCxnSpPr>
            <p:nvPr/>
          </p:nvCxnSpPr>
          <p:spPr>
            <a:xfrm flipH="1">
              <a:off x="5362607" y="4343888"/>
              <a:ext cx="783514" cy="81170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>
              <a:stCxn id="7" idx="6"/>
            </p:cNvCxnSpPr>
            <p:nvPr/>
          </p:nvCxnSpPr>
          <p:spPr>
            <a:xfrm flipH="1">
              <a:off x="5362607" y="3755830"/>
              <a:ext cx="200501" cy="623180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>
              <a:stCxn id="7" idx="6"/>
              <a:endCxn id="9" idx="1"/>
            </p:cNvCxnSpPr>
            <p:nvPr/>
          </p:nvCxnSpPr>
          <p:spPr>
            <a:xfrm>
              <a:off x="5563108" y="3755830"/>
              <a:ext cx="101939" cy="409212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右箭头 17"/>
          <p:cNvSpPr/>
          <p:nvPr/>
        </p:nvSpPr>
        <p:spPr>
          <a:xfrm>
            <a:off x="3899563" y="5111521"/>
            <a:ext cx="208740" cy="88717"/>
          </a:xfrm>
          <a:prstGeom prst="rightArrow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67208" y="4455436"/>
            <a:ext cx="2073730" cy="15308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381110" y="152486"/>
            <a:ext cx="8229600" cy="1143000"/>
          </a:xfrm>
          <a:ln/>
        </p:spPr>
        <p:txBody>
          <a:bodyPr vert="horz" wrap="square" anchor="ctr"/>
          <a:lstStyle/>
          <a:p>
            <a:pPr eaLnBrk="1" hangingPunct="1"/>
            <a:r>
              <a:rPr lang="en-US" altLang="zh-CN" dirty="0"/>
              <a:t>Main Contributions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sz="half" idx="4294967295"/>
          </p:nvPr>
        </p:nvSpPr>
        <p:spPr>
          <a:xfrm>
            <a:off x="610932" y="1524050"/>
            <a:ext cx="4267200" cy="838200"/>
          </a:xfrm>
          <a:ln/>
        </p:spPr>
        <p:txBody>
          <a:bodyPr vert="horz" wrap="square" anchor="t"/>
          <a:lstStyle>
            <a:lvl1pPr lvl="0">
              <a:defRPr sz="2800"/>
            </a:lvl1pPr>
            <a:lvl2pPr lvl="1">
              <a:defRPr sz="2400"/>
            </a:lvl2pPr>
            <a:lvl3pPr lvl="2">
              <a:defRPr sz="2000"/>
            </a:lvl3pPr>
            <a:lvl4pPr lvl="3">
              <a:defRPr sz="1800"/>
            </a:lvl4pPr>
            <a:lvl5pPr lvl="4">
              <a:defRPr sz="1800"/>
            </a:lvl5pPr>
          </a:lstStyle>
          <a:p>
            <a:pPr lvl="0"/>
            <a:r>
              <a:rPr lang="en-US" altLang="zh-CN" sz="1800" b="1" dirty="0"/>
              <a:t>Performance </a:t>
            </a:r>
            <a:r>
              <a:rPr lang="en-US" altLang="zh-CN" sz="1800" b="1" dirty="0" smtClean="0"/>
              <a:t>on bias of locations</a:t>
            </a:r>
            <a:endParaRPr lang="en-US" altLang="zh-CN" sz="1800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3617" y="2057480"/>
            <a:ext cx="3623778" cy="2717835"/>
          </a:xfrm>
          <a:prstGeom prst="rect">
            <a:avLst/>
          </a:prstGeom>
        </p:spPr>
      </p:pic>
      <p:sp>
        <p:nvSpPr>
          <p:cNvPr id="15" name="Content Placeholder 2"/>
          <p:cNvSpPr txBox="1">
            <a:spLocks/>
          </p:cNvSpPr>
          <p:nvPr/>
        </p:nvSpPr>
        <p:spPr>
          <a:xfrm>
            <a:off x="4420361" y="1524050"/>
            <a:ext cx="4267200" cy="838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800" b="1" dirty="0" smtClean="0"/>
              <a:t>Performance on bias of users</a:t>
            </a:r>
            <a:endParaRPr lang="en-US" altLang="zh-CN" sz="1800" b="1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66481" y="2057480"/>
            <a:ext cx="3561061" cy="267079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632132" y="4852818"/>
            <a:ext cx="7772196" cy="11657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1050" dirty="0">
              <a:solidFill>
                <a:srgbClr val="000000"/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b="1" dirty="0">
                <a:latin typeface="+mn-lt"/>
                <a:ea typeface="+mn-ea"/>
              </a:rPr>
              <a:t>Competitors: </a:t>
            </a:r>
            <a:r>
              <a:rPr lang="en-US" altLang="zh-CN" dirty="0" smtClean="0">
                <a:latin typeface="+mn-lt"/>
                <a:ea typeface="+mn-ea"/>
              </a:rPr>
              <a:t>GSN-DP, location-DP</a:t>
            </a:r>
            <a:r>
              <a:rPr lang="en-US" altLang="zh-CN" dirty="0">
                <a:latin typeface="+mn-lt"/>
                <a:ea typeface="+mn-ea"/>
              </a:rPr>
              <a:t>, k-anonymity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b="1" dirty="0" smtClean="0">
                <a:latin typeface="+mn-lt"/>
                <a:ea typeface="+mn-ea"/>
              </a:rPr>
              <a:t>Key Results: </a:t>
            </a:r>
            <a:r>
              <a:rPr lang="en-US" altLang="zh-CN" dirty="0">
                <a:latin typeface="+mn-lt"/>
                <a:ea typeface="+mn-ea"/>
              </a:rPr>
              <a:t>GSN-DP</a:t>
            </a:r>
            <a:r>
              <a:rPr lang="en-US" altLang="zh-CN" dirty="0" smtClean="0">
                <a:latin typeface="+mn-lt"/>
                <a:ea typeface="+mn-ea"/>
              </a:rPr>
              <a:t> perfo</a:t>
            </a:r>
            <a:r>
              <a:rPr lang="en-US" altLang="zh-CN" dirty="0">
                <a:latin typeface="+mn-lt"/>
                <a:ea typeface="+mn-ea"/>
              </a:rPr>
              <a:t>rms </a:t>
            </a:r>
            <a:r>
              <a:rPr lang="en-US" altLang="zh-CN" dirty="0" smtClean="0">
                <a:latin typeface="+mn-lt"/>
                <a:ea typeface="+mn-ea"/>
              </a:rPr>
              <a:t>magnitudes better, especially when </a:t>
            </a:r>
            <a:r>
              <a:rPr lang="zh-CN" altLang="en-US" dirty="0" smtClean="0">
                <a:latin typeface="+mn-lt"/>
                <a:ea typeface="+mn-ea"/>
              </a:rPr>
              <a:t>𝜀 </a:t>
            </a:r>
            <a:r>
              <a:rPr lang="en-US" altLang="zh-CN" dirty="0" smtClean="0">
                <a:latin typeface="+mn-lt"/>
                <a:ea typeface="+mn-ea"/>
              </a:rPr>
              <a:t>is large </a:t>
            </a:r>
            <a:endParaRPr lang="en-US" altLang="zh-CN" dirty="0">
              <a:latin typeface="+mn-lt"/>
              <a:ea typeface="+mn-ea"/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 flipH="1">
            <a:off x="2209862" y="4811003"/>
            <a:ext cx="1322456" cy="0"/>
          </a:xfrm>
          <a:prstGeom prst="straightConnector1">
            <a:avLst/>
          </a:prstGeom>
          <a:ln w="28575">
            <a:solidFill>
              <a:schemeClr val="accent1">
                <a:lumMod val="75000"/>
                <a:alpha val="70000"/>
              </a:schemeClr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2332140" y="4762209"/>
            <a:ext cx="106311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 smtClean="0"/>
              <a:t>more privacy</a:t>
            </a:r>
            <a:endParaRPr lang="zh-CN" altLang="en-US" sz="1200" dirty="0"/>
          </a:p>
        </p:txBody>
      </p:sp>
      <p:cxnSp>
        <p:nvCxnSpPr>
          <p:cNvPr id="24" name="直接箭头连接符 23"/>
          <p:cNvCxnSpPr/>
          <p:nvPr/>
        </p:nvCxnSpPr>
        <p:spPr>
          <a:xfrm rot="16200000" flipH="1">
            <a:off x="424933" y="3403140"/>
            <a:ext cx="1322456" cy="0"/>
          </a:xfrm>
          <a:prstGeom prst="straightConnector1">
            <a:avLst/>
          </a:prstGeom>
          <a:ln w="28575">
            <a:solidFill>
              <a:schemeClr val="accent1">
                <a:lumMod val="75000"/>
                <a:alpha val="70000"/>
              </a:schemeClr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 rot="16200000">
            <a:off x="353424" y="3276592"/>
            <a:ext cx="119135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/>
              <a:t>m</a:t>
            </a:r>
            <a:r>
              <a:rPr lang="en-US" altLang="zh-CN" sz="1200" dirty="0" smtClean="0"/>
              <a:t>ore </a:t>
            </a:r>
            <a:r>
              <a:rPr lang="en-US" altLang="zh-CN" sz="1200" dirty="0"/>
              <a:t>accuracy</a:t>
            </a:r>
            <a:endParaRPr lang="zh-CN" altLang="en-US" sz="1200" dirty="0"/>
          </a:p>
        </p:txBody>
      </p:sp>
      <p:cxnSp>
        <p:nvCxnSpPr>
          <p:cNvPr id="26" name="直接箭头连接符 25"/>
          <p:cNvCxnSpPr/>
          <p:nvPr/>
        </p:nvCxnSpPr>
        <p:spPr>
          <a:xfrm flipH="1">
            <a:off x="5963312" y="4763112"/>
            <a:ext cx="1322456" cy="0"/>
          </a:xfrm>
          <a:prstGeom prst="straightConnector1">
            <a:avLst/>
          </a:prstGeom>
          <a:ln w="28575">
            <a:solidFill>
              <a:schemeClr val="accent1">
                <a:lumMod val="75000"/>
                <a:alpha val="70000"/>
              </a:schemeClr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085590" y="4714318"/>
            <a:ext cx="106311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 smtClean="0"/>
              <a:t>more privacy</a:t>
            </a:r>
            <a:endParaRPr lang="zh-CN" altLang="en-US" sz="1200" dirty="0"/>
          </a:p>
        </p:txBody>
      </p:sp>
      <p:cxnSp>
        <p:nvCxnSpPr>
          <p:cNvPr id="28" name="直接箭头连接符 27"/>
          <p:cNvCxnSpPr/>
          <p:nvPr/>
        </p:nvCxnSpPr>
        <p:spPr>
          <a:xfrm rot="16200000" flipH="1">
            <a:off x="4243238" y="3403141"/>
            <a:ext cx="1322456" cy="0"/>
          </a:xfrm>
          <a:prstGeom prst="straightConnector1">
            <a:avLst/>
          </a:prstGeom>
          <a:ln w="28575">
            <a:solidFill>
              <a:schemeClr val="accent1">
                <a:lumMod val="75000"/>
                <a:alpha val="70000"/>
              </a:schemeClr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 rot="16200000">
            <a:off x="4171729" y="3276593"/>
            <a:ext cx="119135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/>
              <a:t>m</a:t>
            </a:r>
            <a:r>
              <a:rPr lang="en-US" altLang="zh-CN" sz="1200" dirty="0" smtClean="0"/>
              <a:t>ore </a:t>
            </a:r>
            <a:r>
              <a:rPr lang="en-US" altLang="zh-CN" sz="1200" dirty="0"/>
              <a:t>accuracy</a:t>
            </a:r>
            <a:endParaRPr lang="zh-CN" alt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3C1DA"/>
        </a:accent5>
        <a:accent6>
          <a:srgbClr val="AC4744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</TotalTime>
  <Words>124</Words>
  <Application>Microsoft Office PowerPoint</Application>
  <PresentationFormat>全屏显示(4:3)</PresentationFormat>
  <Paragraphs>22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Geo-social network publication based on differential privacy</vt:lpstr>
      <vt:lpstr>Problems &amp; Ideas</vt:lpstr>
      <vt:lpstr>Main Contributions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Title: Your Title</dc:title>
  <dc:creator>Dina Katabi</dc:creator>
  <cp:lastModifiedBy>a</cp:lastModifiedBy>
  <cp:revision>189</cp:revision>
  <dcterms:created xsi:type="dcterms:W3CDTF">2010-02-22T23:54:04Z</dcterms:created>
  <dcterms:modified xsi:type="dcterms:W3CDTF">2018-11-09T08:27:20Z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