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2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wnload\Homework\data4RNN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wnload\Homework\data4RNN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wnload\Homework\data4RNN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wnload\Homework\data4RN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v>California</c:v>
          </c:tx>
          <c:marker>
            <c:symbol val="diamond"/>
            <c:size val="5"/>
          </c:marker>
          <c:xVal>
            <c:numRef>
              <c:f>Sheet1!$P$2:$P$6</c:f>
              <c:numCache>
                <c:formatCode>g/"通""用""格""式"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xVal>
          <c:yVal>
            <c:numRef>
              <c:f>Sheet1!$Q$2:$Q$6</c:f>
              <c:numCache>
                <c:formatCode>g/"通""用""格""式"</c:formatCode>
                <c:ptCount val="5"/>
                <c:pt idx="0">
                  <c:v>1.8933947769999999</c:v>
                </c:pt>
                <c:pt idx="1">
                  <c:v>2.723689904</c:v>
                </c:pt>
                <c:pt idx="2">
                  <c:v>3.639448271</c:v>
                </c:pt>
                <c:pt idx="3">
                  <c:v>7.3541226289999999</c:v>
                </c:pt>
                <c:pt idx="4">
                  <c:v>8.6534491249999999</c:v>
                </c:pt>
              </c:numCache>
            </c:numRef>
          </c:yVal>
          <c:smooth val="0"/>
        </c:ser>
        <c:ser>
          <c:idx val="1"/>
          <c:order val="1"/>
          <c:tx>
            <c:v>Uniform</c:v>
          </c:tx>
          <c:marker>
            <c:symbol val="square"/>
            <c:size val="5"/>
          </c:marker>
          <c:xVal>
            <c:numRef>
              <c:f>Sheet1!$P$11:$P$15</c:f>
              <c:numCache>
                <c:formatCode>g/"通""用""格""式"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xVal>
          <c:yVal>
            <c:numRef>
              <c:f>Sheet1!$Q$11:$Q$15</c:f>
              <c:numCache>
                <c:formatCode>g/"通""用""格""式"</c:formatCode>
                <c:ptCount val="5"/>
                <c:pt idx="0">
                  <c:v>1.231155741</c:v>
                </c:pt>
                <c:pt idx="1">
                  <c:v>1.9181104120000001</c:v>
                </c:pt>
                <c:pt idx="2">
                  <c:v>2.5717231549999999</c:v>
                </c:pt>
                <c:pt idx="3">
                  <c:v>4.8758670579999999</c:v>
                </c:pt>
                <c:pt idx="4">
                  <c:v>5.6343529739999996</c:v>
                </c:pt>
              </c:numCache>
            </c:numRef>
          </c:yVal>
          <c:smooth val="0"/>
        </c:ser>
        <c:ser>
          <c:idx val="2"/>
          <c:order val="2"/>
          <c:tx>
            <c:v>Normal</c:v>
          </c:tx>
          <c:marker>
            <c:symbol val="triangle"/>
            <c:size val="5"/>
          </c:marker>
          <c:xVal>
            <c:numRef>
              <c:f>Sheet1!$P$20:$P$24</c:f>
              <c:numCache>
                <c:formatCode>g/"通""用""格""式"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xVal>
          <c:yVal>
            <c:numRef>
              <c:f>Sheet1!$Q$20:$Q$24</c:f>
              <c:numCache>
                <c:formatCode>g/"通""用""格""式"</c:formatCode>
                <c:ptCount val="5"/>
                <c:pt idx="0">
                  <c:v>1.714046231</c:v>
                </c:pt>
                <c:pt idx="1">
                  <c:v>2.5638951560000001</c:v>
                </c:pt>
                <c:pt idx="2">
                  <c:v>3.3712422289999999</c:v>
                </c:pt>
                <c:pt idx="3">
                  <c:v>7.1010239540000004</c:v>
                </c:pt>
                <c:pt idx="4">
                  <c:v>8.4280046580000008</c:v>
                </c:pt>
              </c:numCache>
            </c:numRef>
          </c:yVal>
          <c:smooth val="0"/>
        </c:ser>
        <c:ser>
          <c:idx val="3"/>
          <c:order val="3"/>
          <c:tx>
            <c:v>Skewed</c:v>
          </c:tx>
          <c:marker>
            <c:symbol val="triangle"/>
            <c:size val="5"/>
          </c:marker>
          <c:xVal>
            <c:numRef>
              <c:f>Sheet1!$P$29:$P$33</c:f>
              <c:numCache>
                <c:formatCode>g/"通""用""格""式"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xVal>
          <c:yVal>
            <c:numRef>
              <c:f>Sheet1!$Q$29:$Q$33</c:f>
              <c:numCache>
                <c:formatCode>g/"通""用""格""式"</c:formatCode>
                <c:ptCount val="5"/>
                <c:pt idx="0">
                  <c:v>1.514046231</c:v>
                </c:pt>
                <c:pt idx="1">
                  <c:v>2.3038951559999998</c:v>
                </c:pt>
                <c:pt idx="2">
                  <c:v>2.971242229</c:v>
                </c:pt>
                <c:pt idx="3">
                  <c:v>6.1010239540000004</c:v>
                </c:pt>
                <c:pt idx="4">
                  <c:v>7.0280046580000004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0980480"/>
        <c:axId val="282215552"/>
      </c:scatterChart>
      <c:valAx>
        <c:axId val="280980480"/>
        <c:scaling>
          <c:logBase val="2"/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altLang="zh-CN" sz="1400" b="0"/>
                  <a:t>k</a:t>
                </a:r>
                <a:endParaRPr lang="zh-CN" altLang="en-US" b="0"/>
              </a:p>
            </c:rich>
          </c:tx>
          <c:layout/>
          <c:overlay val="0"/>
        </c:title>
        <c:numFmt formatCode="g/&quot;通&quot;&quot;用&quot;&quot;格&quot;&quot;式&quot;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282215552"/>
        <c:crosses val="autoZero"/>
        <c:crossBetween val="midCat"/>
      </c:valAx>
      <c:valAx>
        <c:axId val="282215552"/>
        <c:scaling>
          <c:logBase val="3"/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400" b="0" i="0" kern="1200" baseline="0">
                    <a:solidFill>
                      <a:sysClr val="windowText" lastClr="000000"/>
                    </a:solidFill>
                  </a:rPr>
                  <a:t>CPU Time Cost (s)</a:t>
                </a:r>
                <a:endParaRPr lang="zh-CN" altLang="zh-CN" sz="1400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</c:title>
        <c:numFmt formatCode="0.0E+00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280980480"/>
        <c:crosses val="autoZero"/>
        <c:crossBetween val="midCat"/>
      </c:valAx>
    </c:plotArea>
    <c:legend>
      <c:legendPos val="t"/>
      <c:layout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3"/>
          <c:order val="0"/>
          <c:tx>
            <c:v>Skewed</c:v>
          </c:tx>
          <c:marker>
            <c:symbol val="triangle"/>
            <c:size val="5"/>
          </c:marker>
          <c:xVal>
            <c:numRef>
              <c:f>Sheet1!$P$29:$P$33</c:f>
              <c:numCache>
                <c:formatCode>g/"通""用""格""式"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xVal>
          <c:yVal>
            <c:numRef>
              <c:f>Sheet1!$Q$29:$Q$33</c:f>
              <c:numCache>
                <c:formatCode>g/"通""用""格""式"</c:formatCode>
                <c:ptCount val="5"/>
                <c:pt idx="0">
                  <c:v>1.514046231</c:v>
                </c:pt>
                <c:pt idx="1">
                  <c:v>2.3038951559999998</c:v>
                </c:pt>
                <c:pt idx="2">
                  <c:v>2.971242229</c:v>
                </c:pt>
                <c:pt idx="3">
                  <c:v>6.1010239540000004</c:v>
                </c:pt>
                <c:pt idx="4">
                  <c:v>7.0280046580000004</c:v>
                </c:pt>
              </c:numCache>
            </c:numRef>
          </c:yVal>
          <c:smooth val="0"/>
        </c:ser>
        <c:ser>
          <c:idx val="0"/>
          <c:order val="1"/>
          <c:tx>
            <c:strRef>
              <c:f>Sheet1!$B$96</c:f>
              <c:strCache>
                <c:ptCount val="1"/>
                <c:pt idx="0">
                  <c:v>Updated Skewed</c:v>
                </c:pt>
              </c:strCache>
            </c:strRef>
          </c:tx>
          <c:spPr>
            <a:ln>
              <a:solidFill>
                <a:srgbClr val="CC9900"/>
              </a:solidFill>
            </a:ln>
          </c:spPr>
          <c:marker>
            <c:symbol val="diamond"/>
            <c:size val="5"/>
            <c:spPr>
              <a:solidFill>
                <a:srgbClr val="CC9900"/>
              </a:solidFill>
              <a:ln>
                <a:solidFill>
                  <a:srgbClr val="CC9900"/>
                </a:solidFill>
              </a:ln>
            </c:spPr>
          </c:marker>
          <c:xVal>
            <c:numRef>
              <c:f>Sheet1!$D$94:$D$98</c:f>
              <c:numCache>
                <c:formatCode>g/"通""用""格""式"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xVal>
          <c:yVal>
            <c:numRef>
              <c:f>Sheet1!$E$94:$E$98</c:f>
              <c:numCache>
                <c:formatCode>g/"通""用""格""式"</c:formatCode>
                <c:ptCount val="5"/>
                <c:pt idx="0">
                  <c:v>1.4140462309999999</c:v>
                </c:pt>
                <c:pt idx="1">
                  <c:v>2.4038951559999999</c:v>
                </c:pt>
                <c:pt idx="2">
                  <c:v>3.1871242290000001</c:v>
                </c:pt>
                <c:pt idx="3">
                  <c:v>5.9013954010000003</c:v>
                </c:pt>
                <c:pt idx="4">
                  <c:v>6.8305058440000002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2240512"/>
        <c:axId val="282247168"/>
      </c:scatterChart>
      <c:valAx>
        <c:axId val="282240512"/>
        <c:scaling>
          <c:logBase val="2"/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altLang="zh-CN" sz="1400" b="0"/>
                  <a:t>k</a:t>
                </a:r>
                <a:endParaRPr lang="zh-CN" altLang="en-US" b="0"/>
              </a:p>
            </c:rich>
          </c:tx>
          <c:layout/>
          <c:overlay val="0"/>
        </c:title>
        <c:numFmt formatCode="g/&quot;通&quot;&quot;用&quot;&quot;格&quot;&quot;式&quot;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282247168"/>
        <c:crosses val="autoZero"/>
        <c:crossBetween val="midCat"/>
      </c:valAx>
      <c:valAx>
        <c:axId val="282247168"/>
        <c:scaling>
          <c:logBase val="3"/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400" b="0" i="0" kern="1200" baseline="0">
                    <a:solidFill>
                      <a:sysClr val="windowText" lastClr="000000"/>
                    </a:solidFill>
                  </a:rPr>
                  <a:t>CPU Time Cost (s)</a:t>
                </a:r>
                <a:endParaRPr lang="zh-CN" altLang="zh-CN" sz="1400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</c:title>
        <c:numFmt formatCode="0.0E+00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282240512"/>
        <c:crosses val="autoZero"/>
        <c:crossBetween val="midCat"/>
      </c:valAx>
    </c:plotArea>
    <c:legend>
      <c:legendPos val="t"/>
      <c:layout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v>TPR Quartering-Flooding</c:v>
          </c:tx>
          <c:spPr>
            <a:ln w="1905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Sheet3!$E$37:$E$46</c:f>
              <c:numCache>
                <c:formatCode>g/"通""用""格""式"</c:formatCode>
                <c:ptCount val="10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  <c:pt idx="9">
                  <c:v>1</c:v>
                </c:pt>
              </c:numCache>
            </c:numRef>
          </c:xVal>
          <c:yVal>
            <c:numRef>
              <c:f>Sheet3!$F$37:$F$46</c:f>
              <c:numCache>
                <c:formatCode>g/"通""用""格""式"</c:formatCode>
                <c:ptCount val="10"/>
                <c:pt idx="0">
                  <c:v>36.394482709999998</c:v>
                </c:pt>
                <c:pt idx="1">
                  <c:v>32.394482709999998</c:v>
                </c:pt>
                <c:pt idx="2">
                  <c:v>26.476137897000001</c:v>
                </c:pt>
                <c:pt idx="3">
                  <c:v>21.836689626000002</c:v>
                </c:pt>
                <c:pt idx="4">
                  <c:v>18.149721355000001</c:v>
                </c:pt>
                <c:pt idx="5">
                  <c:v>18.149721355000001</c:v>
                </c:pt>
                <c:pt idx="6">
                  <c:v>14.918344812999999</c:v>
                </c:pt>
                <c:pt idx="7">
                  <c:v>6.965278842</c:v>
                </c:pt>
                <c:pt idx="8">
                  <c:v>3.639448271</c:v>
                </c:pt>
                <c:pt idx="9">
                  <c:v>3.639448271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2482176"/>
        <c:axId val="282484736"/>
      </c:scatterChart>
      <c:valAx>
        <c:axId val="282482176"/>
        <c:scaling>
          <c:orientation val="minMax"/>
          <c:max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l-GR" altLang="zh-CN" sz="1400">
                    <a:solidFill>
                      <a:sysClr val="windowText" lastClr="000000"/>
                    </a:solidFill>
                  </a:rPr>
                  <a:t>λ</a:t>
                </a:r>
                <a:r>
                  <a:rPr lang="en-US" altLang="zh-CN" sz="1400" baseline="-25000">
                    <a:solidFill>
                      <a:sysClr val="windowText" lastClr="000000"/>
                    </a:solidFill>
                  </a:rPr>
                  <a:t>q</a:t>
                </a:r>
                <a:endParaRPr lang="zh-CN" altLang="en-US" sz="1400" baseline="-25000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/&quot;通&quot;&quot;用&quot;&quot;格&quot;&quot;式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2484736"/>
        <c:crosses val="autoZero"/>
        <c:crossBetween val="midCat"/>
        <c:majorUnit val="0.1"/>
      </c:valAx>
      <c:valAx>
        <c:axId val="282484736"/>
        <c:scaling>
          <c:logBase val="10"/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40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CPU Time Cost (s)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.0E+0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248217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v>TPR Quartering-Flooding</c:v>
          </c:tx>
          <c:spPr>
            <a:ln w="1905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Sheet3!$C$52:$C$56</c:f>
              <c:numCache>
                <c:formatCode>g/"通""用""格""式"</c:formatCode>
                <c:ptCount val="5"/>
                <c:pt idx="0">
                  <c:v>25</c:v>
                </c:pt>
                <c:pt idx="1">
                  <c:v>100</c:v>
                </c:pt>
                <c:pt idx="2">
                  <c:v>400</c:v>
                </c:pt>
                <c:pt idx="3">
                  <c:v>1600</c:v>
                </c:pt>
                <c:pt idx="4">
                  <c:v>6400</c:v>
                </c:pt>
              </c:numCache>
            </c:numRef>
          </c:xVal>
          <c:yVal>
            <c:numRef>
              <c:f>Sheet3!$F$52:$F$56</c:f>
              <c:numCache>
                <c:formatCode>g/"通""用""格""式"</c:formatCode>
                <c:ptCount val="5"/>
                <c:pt idx="0">
                  <c:v>168.96486247999999</c:v>
                </c:pt>
                <c:pt idx="1">
                  <c:v>67.585944991999995</c:v>
                </c:pt>
                <c:pt idx="2">
                  <c:v>18.149721355000001</c:v>
                </c:pt>
                <c:pt idx="3">
                  <c:v>54.449164065000005</c:v>
                </c:pt>
                <c:pt idx="4">
                  <c:v>217.79665626000002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2492288"/>
        <c:axId val="282523520"/>
      </c:scatterChart>
      <c:valAx>
        <c:axId val="282492288"/>
        <c:scaling>
          <c:logBase val="4"/>
          <c:orientation val="minMax"/>
          <c:max val="6400"/>
          <c:min val="2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400" baseline="0">
                    <a:solidFill>
                      <a:sysClr val="windowText" lastClr="000000"/>
                    </a:solidFill>
                    <a:latin typeface="+mn-lt"/>
                  </a:rPr>
                  <a:t>Size of 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/&quot;通&quot;&quot;用&quot;&quot;格&quot;&quot;式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2523520"/>
        <c:crosses val="autoZero"/>
        <c:crossBetween val="midCat"/>
      </c:valAx>
      <c:valAx>
        <c:axId val="282523520"/>
        <c:scaling>
          <c:logBase val="10"/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40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CPU Time Cost (s)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.0E+0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24922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E3F61-5C3C-45C1-8839-570D3BE7630E}" type="datetime1">
              <a:rPr lang="en-US" altLang="zh-CN"/>
              <a:pPr>
                <a:defRPr/>
              </a:pPr>
              <a:t>5/22/2019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7E03B-ADF2-4402-9944-D242A4E96A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875F3-EEB7-400A-A0C7-2F181F765C19}" type="datetime1">
              <a:rPr lang="en-US" altLang="zh-CN"/>
              <a:pPr>
                <a:defRPr/>
              </a:pPr>
              <a:t>5/22/2019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5E6F7-93CE-41BC-833D-8FECCCD924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05E73-CFF4-439C-9CDE-8F08D52E7189}" type="datetime1">
              <a:rPr lang="en-US" altLang="zh-CN"/>
              <a:pPr>
                <a:defRPr/>
              </a:pPr>
              <a:t>5/22/2019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7965C-9C42-423C-B5DC-22FCE09912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60048-7F68-470C-9266-232D5AC05F8A}" type="datetime1">
              <a:rPr lang="en-US" altLang="zh-CN"/>
              <a:pPr>
                <a:defRPr/>
              </a:pPr>
              <a:t>5/22/2019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A660C-F804-4ED5-B7DD-CACAB5EAB6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E2DED-461B-4971-9008-9E99EAA9E723}" type="datetime1">
              <a:rPr lang="en-US" altLang="zh-CN"/>
              <a:pPr>
                <a:defRPr/>
              </a:pPr>
              <a:t>5/22/2019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E9048-9F38-42E0-8301-BBA0B25D8F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836D1-A313-4F77-BF47-2859261BE132}" type="datetime1">
              <a:rPr lang="en-US" altLang="zh-CN"/>
              <a:pPr>
                <a:defRPr/>
              </a:pPr>
              <a:t>5/22/2019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B550F-3099-46CB-B3FB-91655C5976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2B580-BB7E-4B64-AEEC-C3A0D847CC01}" type="datetime1">
              <a:rPr lang="en-US" altLang="zh-CN"/>
              <a:pPr>
                <a:defRPr/>
              </a:pPr>
              <a:t>5/22/2019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50CF5-3DDB-45C0-9499-A3E4E1B59E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BA6F9-D1A2-4F30-B9DE-A55BD445B108}" type="datetime1">
              <a:rPr lang="en-US" altLang="zh-CN"/>
              <a:pPr>
                <a:defRPr/>
              </a:pPr>
              <a:t>5/22/2019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E9D62-6EC5-44B7-BFE9-E03ED9BD21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DC990-85DB-4ED5-BF7B-774AFE1C9B9D}" type="datetime1">
              <a:rPr lang="en-US" altLang="zh-CN"/>
              <a:pPr>
                <a:defRPr/>
              </a:pPr>
              <a:t>5/22/2019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2BA99-B41F-4D99-8541-1B2035701D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46003-62C5-4F93-B1E1-A006DC88B973}" type="datetime1">
              <a:rPr lang="en-US" altLang="zh-CN"/>
              <a:pPr>
                <a:defRPr/>
              </a:pPr>
              <a:t>5/22/2019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2371F-5C1C-4324-9BA0-6BEC9F0067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31726-6941-4BB5-A525-AF76C2CDEA6B}" type="datetime1">
              <a:rPr lang="en-US" altLang="zh-CN"/>
              <a:pPr>
                <a:defRPr/>
              </a:pPr>
              <a:t>5/22/2019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4B92-1131-4C31-A783-279A6EB3C2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C7F0474-554A-4048-AE6B-8410043C7DDD}" type="datetime1">
              <a:rPr lang="en-US" altLang="zh-CN"/>
              <a:pPr>
                <a:defRPr/>
              </a:pPr>
              <a:t>5/22/2019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CC6DBC3-EAA3-44A0-8398-C1A49A0085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3366FF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journal.hep.com.cn/fcs/EN/10.1007/s11704-019-8190-5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09600" y="990600"/>
            <a:ext cx="7772400" cy="1470025"/>
          </a:xfrm>
        </p:spPr>
        <p:txBody>
          <a:bodyPr/>
          <a:lstStyle/>
          <a:p>
            <a:pPr>
              <a:defRPr/>
            </a:pPr>
            <a:r>
              <a:rPr kumimoji="1" lang="en-US" altLang="zh-CN" sz="4000" dirty="0">
                <a:ea typeface="+mj-ea"/>
                <a:hlinkClick r:id="rId2"/>
              </a:rPr>
              <a:t>Answering range−based reverse </a:t>
            </a:r>
            <a:r>
              <a:rPr kumimoji="1" lang="en-US" altLang="zh-CN" sz="4000" i="1" dirty="0">
                <a:ea typeface="+mj-ea"/>
                <a:hlinkClick r:id="rId2"/>
              </a:rPr>
              <a:t>k</a:t>
            </a:r>
            <a:r>
              <a:rPr kumimoji="1" lang="en-US" altLang="zh-CN" sz="4000" dirty="0">
                <a:ea typeface="+mj-ea"/>
                <a:hlinkClick r:id="rId2"/>
              </a:rPr>
              <a:t>NN and why−not reverse </a:t>
            </a:r>
            <a:r>
              <a:rPr kumimoji="1" lang="en-US" altLang="zh-CN" sz="4000" i="1" dirty="0">
                <a:ea typeface="+mj-ea"/>
                <a:hlinkClick r:id="rId2"/>
              </a:rPr>
              <a:t>k</a:t>
            </a:r>
            <a:r>
              <a:rPr kumimoji="1" lang="en-US" altLang="zh-CN" sz="4000" dirty="0">
                <a:ea typeface="+mj-ea"/>
                <a:hlinkClick r:id="rId2"/>
              </a:rPr>
              <a:t>NN queries</a:t>
            </a:r>
            <a:endParaRPr kumimoji="1" lang="en-US" altLang="zh-CN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09600" y="5410200"/>
            <a:ext cx="8229600" cy="914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000" dirty="0">
                <a:solidFill>
                  <a:srgbClr val="FF0000"/>
                </a:solidFill>
                <a:ea typeface="+mn-ea"/>
              </a:rPr>
              <a:t>Frontiers of Computer Science, DOI:  </a:t>
            </a:r>
            <a:r>
              <a:rPr lang="en-US" altLang="zh-CN" sz="2000" dirty="0">
                <a:solidFill>
                  <a:srgbClr val="FF0000"/>
                </a:solidFill>
                <a:ea typeface="+mn-ea"/>
              </a:rPr>
              <a:t>10.1007/s11704-019-8190-5</a:t>
            </a:r>
            <a:endParaRPr lang="en-US" altLang="zh-CN" sz="2000" dirty="0">
              <a:solidFill>
                <a:srgbClr val="FF0000"/>
              </a:solidFill>
              <a:ea typeface="+mn-ea"/>
            </a:endParaRPr>
          </a:p>
        </p:txBody>
      </p:sp>
      <p:sp>
        <p:nvSpPr>
          <p:cNvPr id="2052" name="Subtitle 2"/>
          <p:cNvSpPr txBox="1">
            <a:spLocks/>
          </p:cNvSpPr>
          <p:nvPr/>
        </p:nvSpPr>
        <p:spPr bwMode="auto">
          <a:xfrm>
            <a:off x="488950" y="365760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kumimoji="1" lang="en-US" altLang="zh-CN" sz="2800" b="1" dirty="0" err="1">
                <a:solidFill>
                  <a:srgbClr val="00B0F0"/>
                </a:solidFill>
                <a:latin typeface="Calibri" pitchFamily="34" charset="0"/>
              </a:rPr>
              <a:t>Zhefan</a:t>
            </a:r>
            <a:r>
              <a:rPr kumimoji="1" lang="en-US" altLang="zh-CN" sz="2800" b="1" dirty="0">
                <a:solidFill>
                  <a:srgbClr val="00B0F0"/>
                </a:solidFill>
                <a:latin typeface="Calibri" pitchFamily="34" charset="0"/>
              </a:rPr>
              <a:t> ZHONG, Xin LIN, Liang HE</a:t>
            </a:r>
            <a:endParaRPr kumimoji="1" lang="en-US" altLang="zh-CN" sz="2800" b="1" dirty="0">
              <a:solidFill>
                <a:srgbClr val="00B0F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Problems &amp; </a:t>
            </a:r>
            <a:r>
              <a:rPr lang="en-US" altLang="zh-CN" dirty="0" smtClean="0"/>
              <a:t>Ideas</a:t>
            </a:r>
            <a:endParaRPr lang="en-US" altLang="zh-CN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30763"/>
          </a:xfrm>
        </p:spPr>
        <p:txBody>
          <a:bodyPr/>
          <a:lstStyle/>
          <a:p>
            <a:pPr eaLnBrk="1" hangingPunct="1"/>
            <a:r>
              <a:rPr lang="en-US" altLang="zh-CN" sz="2400" dirty="0" smtClean="0"/>
              <a:t>Problems of range−based reverse kNN queries</a:t>
            </a:r>
            <a:endParaRPr lang="en-US" altLang="zh-CN" sz="1600" dirty="0" smtClean="0"/>
          </a:p>
          <a:p>
            <a:pPr lvl="1" eaLnBrk="1" hangingPunct="1"/>
            <a:r>
              <a:rPr lang="en-US" altLang="zh-CN" sz="2000" dirty="0" smtClean="0"/>
              <a:t>How to capture the RkNN of a given range?</a:t>
            </a:r>
            <a:endParaRPr lang="en-US" altLang="zh-CN" sz="2400" dirty="0" smtClean="0"/>
          </a:p>
          <a:p>
            <a:pPr eaLnBrk="1" hangingPunct="1"/>
            <a:r>
              <a:rPr lang="en-US" altLang="zh-CN" sz="2400" dirty="0" smtClean="0"/>
              <a:t>Problems of why−not reverse kNN queries</a:t>
            </a:r>
          </a:p>
          <a:p>
            <a:pPr lvl="1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How to get more RkNNs (in a point-based RkNN query)?</a:t>
            </a:r>
            <a:endParaRPr lang="en-US" altLang="zh-CN" sz="2400" dirty="0" smtClean="0"/>
          </a:p>
          <a:p>
            <a:pPr eaLnBrk="1" hangingPunct="1"/>
            <a:r>
              <a:rPr lang="en-US" altLang="zh-CN" sz="2400" dirty="0" smtClean="0"/>
              <a:t>Ideas: pruning algorithm based on R-tree and divide and conquer method</a:t>
            </a:r>
            <a:endParaRPr lang="en-US" altLang="zh-CN" sz="2000" dirty="0" smtClean="0"/>
          </a:p>
          <a:p>
            <a:pPr lvl="1" eaLnBrk="1" hangingPunct="1"/>
            <a:endParaRPr lang="en-US" altLang="zh-CN" sz="2400" dirty="0" smtClean="0">
              <a:solidFill>
                <a:prstClr val="black"/>
              </a:solidFill>
            </a:endParaRPr>
          </a:p>
          <a:p>
            <a:pPr eaLnBrk="1" hangingPunct="1">
              <a:buFont typeface="Arial" charset="0"/>
              <a:buNone/>
            </a:pPr>
            <a:endParaRPr lang="en-US" altLang="zh-CN" sz="2400" dirty="0" smtClean="0">
              <a:solidFill>
                <a:srgbClr val="000000"/>
              </a:solidFill>
            </a:endParaRPr>
          </a:p>
        </p:txBody>
      </p:sp>
      <p:sp>
        <p:nvSpPr>
          <p:cNvPr id="307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505200"/>
            <a:ext cx="4343400" cy="252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05001" y="6096000"/>
            <a:ext cx="5029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prstClr val="black"/>
                </a:solidFill>
                <a:latin typeface="+mn-lt"/>
              </a:rPr>
              <a:t>Range-based RNN and why-not RNN examples</a:t>
            </a:r>
            <a:endParaRPr lang="zh-CN" altLang="en-US" sz="2000" dirty="0">
              <a:solidFill>
                <a:prstClr val="black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mtClean="0"/>
              <a:t>Main Contributions</a:t>
            </a:r>
          </a:p>
        </p:txBody>
      </p:sp>
      <p:sp>
        <p:nvSpPr>
          <p:cNvPr id="4100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9988"/>
            <a:ext cx="4267200" cy="3794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000" b="1" dirty="0" smtClean="0"/>
              <a:t>CPU Time Cost</a:t>
            </a:r>
          </a:p>
        </p:txBody>
      </p:sp>
      <p:graphicFrame>
        <p:nvGraphicFramePr>
          <p:cNvPr id="6" name="图表 5"/>
          <p:cNvGraphicFramePr/>
          <p:nvPr/>
        </p:nvGraphicFramePr>
        <p:xfrm>
          <a:off x="0" y="2971800"/>
          <a:ext cx="4480111" cy="2641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矩形 8"/>
          <p:cNvSpPr/>
          <p:nvPr/>
        </p:nvSpPr>
        <p:spPr>
          <a:xfrm>
            <a:off x="76200" y="5574268"/>
            <a:ext cx="441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Varying data distribution and k (for RkNN)</a:t>
            </a:r>
            <a:endParaRPr lang="zh-CN" altLang="en-US" dirty="0"/>
          </a:p>
        </p:txBody>
      </p:sp>
      <p:graphicFrame>
        <p:nvGraphicFramePr>
          <p:cNvPr id="10" name="图表 9"/>
          <p:cNvGraphicFramePr/>
          <p:nvPr/>
        </p:nvGraphicFramePr>
        <p:xfrm>
          <a:off x="4670612" y="2971800"/>
          <a:ext cx="4473388" cy="2645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5638800" y="5562600"/>
            <a:ext cx="289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Effect of dynamic dataset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mtClean="0"/>
              <a:t>Main Contributions</a:t>
            </a:r>
          </a:p>
        </p:txBody>
      </p:sp>
      <p:sp>
        <p:nvSpPr>
          <p:cNvPr id="4100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9988"/>
            <a:ext cx="4648200" cy="3794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000" b="1" dirty="0" smtClean="0"/>
              <a:t>CPU Time Cost: varying λ and size of R</a:t>
            </a:r>
          </a:p>
          <a:p>
            <a:pPr eaLnBrk="1" hangingPunct="1">
              <a:lnSpc>
                <a:spcPct val="90000"/>
              </a:lnSpc>
            </a:pPr>
            <a:endParaRPr lang="en-US" altLang="zh-CN" sz="2000" b="1" dirty="0" smtClean="0"/>
          </a:p>
        </p:txBody>
      </p:sp>
      <p:graphicFrame>
        <p:nvGraphicFramePr>
          <p:cNvPr id="7" name="图表 6"/>
          <p:cNvGraphicFramePr/>
          <p:nvPr/>
        </p:nvGraphicFramePr>
        <p:xfrm>
          <a:off x="0" y="29718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/>
        </p:nvGraphicFramePr>
        <p:xfrm>
          <a:off x="4572000" y="29718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149</Words>
  <Application>Microsoft Office PowerPoint</Application>
  <PresentationFormat>全屏显示(4:3)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Answering range−based reverse kNN and why−not reverse kNN queries</vt:lpstr>
      <vt:lpstr>Problems &amp; Ideas</vt:lpstr>
      <vt:lpstr>Main Contributions</vt:lpstr>
      <vt:lpstr>Main Contributions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Your Title</dc:title>
  <dc:creator>Dina Katabi</dc:creator>
  <cp:lastModifiedBy>Dingning</cp:lastModifiedBy>
  <cp:revision>183</cp:revision>
  <dcterms:created xsi:type="dcterms:W3CDTF">2010-02-22T23:54:04Z</dcterms:created>
  <dcterms:modified xsi:type="dcterms:W3CDTF">2019-05-22T07:25:52Z</dcterms:modified>
</cp:coreProperties>
</file>