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 pitchFamily="34" charset="-128"/>
        <a:cs typeface="+mn-cs"/>
      </a:defRPr>
    </a:lvl9pPr>
  </p:defaultTextStyle>
  <p:modifyVerifier cryptProviderType="rsaFull" cryptAlgorithmClass="hash" cryptAlgorithmType="typeAny" cryptAlgorithmSid="4" spinCount="100000" saltData="238g8bHPIuzn+/kRUYS4Gg==" hashData="JoUuRS9zQ3q9xWheNai3wQVDDm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464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7213" cy="78027213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E7D80B-71E7-4035-92D6-CAC19D9AEDEF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BC9F38-1124-4C88-AA3E-8D7AD61A7D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7CCF8-7A66-40F0-B918-FA1530F81FBF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1411E7-9781-4A3B-8619-D396280BD9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D2FEB3-67B9-4795-856C-504542134A20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6EEA8A-72E8-4BDB-9752-A5A380C7887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26FD2-CA36-413C-8B2E-3223FC993644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425AEB-DD2B-4BA9-BD88-47D4C437A4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BA58D-B7D0-4F97-8AA5-5158CBF1A0E3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8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A61AF5-80EB-4260-A440-23C1A56C31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9F6C07-EFB6-491D-AC48-36A171944201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4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459098-BED1-4DAE-B113-0128E3B8784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CC53-8710-4406-85A1-D1F74FCC4F18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3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8F7A7-5D48-4293-A10A-83C6D625FE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E5DB1F-1996-415D-B100-00E583B29BF0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98708A-20EA-4725-9000-7C8324FA52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8F716-D70C-4F46-BDD8-19BBEAECBC5F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6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A1A7D2-E45A-46AA-8B4E-504AC37DB3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C4B40-C959-47A9-92A3-F0889FC4B029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DB4F71-212A-4287-826D-08B6DE5D2A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Date Placeholder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5A14E3-FA4D-471A-819C-0C030DC92726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5" name="Footer Placeholder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D3C235-5F62-4CAD-92BA-9F1FBAD6324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0291D355-F581-402B-91ED-2F29824AF298}" type="datetime1">
              <a:rPr lang="en-US"/>
              <a:pPr>
                <a:defRPr/>
              </a:pPr>
              <a:t>5/24/2016</a:t>
            </a:fld>
            <a:endParaRPr lang="en-US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>
              <a:defRPr/>
            </a:pPr>
            <a:fld id="{A89DA03E-046D-4431-B409-F767DE43AB1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pitchFamily="34" charset="0"/>
          <a:ea typeface="MS PGothic" pitchFamily="34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hep.com.cn/fcs/EN/10.1007/s11704-016-4552-4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 idx="4294967295"/>
          </p:nvPr>
        </p:nvSpPr>
        <p:spPr>
          <a:xfrm>
            <a:off x="184150" y="762070"/>
            <a:ext cx="8839200" cy="2514600"/>
          </a:xfrm>
        </p:spPr>
        <p:txBody>
          <a:bodyPr/>
          <a:lstStyle/>
          <a:p>
            <a:pPr eaLnBrk="1" hangingPunct="1"/>
            <a:r>
              <a:rPr kumimoji="1" lang="en-US" sz="4000" kern="1200" dirty="0">
                <a:hlinkClick r:id="rId2"/>
              </a:rPr>
              <a:t>Adaptive </a:t>
            </a:r>
            <a:r>
              <a:rPr kumimoji="1" lang="en-US" sz="4000" kern="1200" dirty="0" smtClean="0">
                <a:hlinkClick r:id="rId2"/>
              </a:rPr>
              <a:t>genetic algorithms guided </a:t>
            </a:r>
            <a:r>
              <a:rPr kumimoji="1" lang="en-US" sz="4000" kern="1200" dirty="0">
                <a:hlinkClick r:id="rId2"/>
              </a:rPr>
              <a:t>by </a:t>
            </a:r>
            <a:r>
              <a:rPr kumimoji="1" lang="en-US" sz="4000" kern="1200" dirty="0" smtClean="0">
                <a:hlinkClick r:id="rId2"/>
              </a:rPr>
              <a:t>decomposition </a:t>
            </a:r>
            <a:r>
              <a:rPr kumimoji="1" lang="en-US" sz="4000" kern="1200" dirty="0">
                <a:hlinkClick r:id="rId2"/>
              </a:rPr>
              <a:t>for </a:t>
            </a:r>
            <a:r>
              <a:rPr kumimoji="1" lang="en-US" sz="4000" kern="1200" dirty="0" smtClean="0">
                <a:hlinkClick r:id="rId2"/>
              </a:rPr>
              <a:t>PCSPs: application </a:t>
            </a:r>
            <a:r>
              <a:rPr kumimoji="1" lang="en-US" sz="4000" kern="1200" dirty="0">
                <a:hlinkClick r:id="rId2"/>
              </a:rPr>
              <a:t>to </a:t>
            </a:r>
            <a:r>
              <a:rPr kumimoji="1" lang="en-US" sz="4000" kern="1200" dirty="0" smtClean="0">
                <a:hlinkClick r:id="rId2"/>
              </a:rPr>
              <a:t>frequency assignment problems</a:t>
            </a:r>
            <a:endParaRPr kumimoji="1" lang="en-US" sz="4000" kern="1200" dirty="0"/>
          </a:p>
        </p:txBody>
      </p:sp>
      <p:sp>
        <p:nvSpPr>
          <p:cNvPr id="2051" name="Subtitle 2"/>
          <p:cNvSpPr>
            <a:spLocks noGrp="1"/>
          </p:cNvSpPr>
          <p:nvPr>
            <p:ph type="subTitle" idx="4294967295"/>
          </p:nvPr>
        </p:nvSpPr>
        <p:spPr>
          <a:xfrm>
            <a:off x="488950" y="4876762"/>
            <a:ext cx="8229600" cy="914400"/>
          </a:xfrm>
        </p:spPr>
        <p:txBody>
          <a:bodyPr/>
          <a:lstStyle/>
          <a:p>
            <a:pPr marL="0" lvl="0" indent="0" algn="ctr" eaLnBrk="1" hangingPunct="1">
              <a:lnSpc>
                <a:spcPct val="80000"/>
              </a:lnSpc>
              <a:buNone/>
            </a:pPr>
            <a:r>
              <a:rPr lang="en-CA" altLang="zh-CN" sz="2000" dirty="0">
                <a:solidFill>
                  <a:srgbClr val="FF0000"/>
                </a:solidFill>
              </a:rPr>
              <a:t>Frontiers of Computer Science, DOI:10.1007/s11704-016-4552-4</a:t>
            </a:r>
            <a:endParaRPr lang="en-US" altLang="zh-CN" sz="2000" dirty="0">
              <a:solidFill>
                <a:srgbClr val="FF0000"/>
              </a:solidFill>
            </a:endParaRPr>
          </a:p>
        </p:txBody>
      </p:sp>
      <p:sp>
        <p:nvSpPr>
          <p:cNvPr id="2052" name="Subtitle 2"/>
          <p:cNvSpPr txBox="1">
            <a:spLocks noChangeArrowheads="1"/>
          </p:cNvSpPr>
          <p:nvPr/>
        </p:nvSpPr>
        <p:spPr bwMode="auto">
          <a:xfrm>
            <a:off x="488950" y="3505198"/>
            <a:ext cx="82296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kumimoji="1" lang="en-US" sz="2800" b="1" dirty="0">
                <a:solidFill>
                  <a:srgbClr val="00B0F0"/>
                </a:solidFill>
                <a:latin typeface="Calibri" pitchFamily="34" charset="0"/>
              </a:rPr>
              <a:t>Lamia SADEG-BELKACEM, Zineb HABBAS,</a:t>
            </a:r>
          </a:p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kumimoji="1" lang="en-US" sz="2800" b="1" dirty="0">
                <a:solidFill>
                  <a:srgbClr val="00B0F0"/>
                </a:solidFill>
                <a:latin typeface="Calibri" pitchFamily="34" charset="0"/>
              </a:rPr>
              <a:t> </a:t>
            </a:r>
            <a:r>
              <a:rPr kumimoji="1" lang="en-US" sz="2800" b="1" dirty="0" err="1">
                <a:solidFill>
                  <a:srgbClr val="00B0F0"/>
                </a:solidFill>
                <a:latin typeface="Calibri" pitchFamily="34" charset="0"/>
              </a:rPr>
              <a:t>Wassila</a:t>
            </a:r>
            <a:r>
              <a:rPr kumimoji="1" lang="en-US" sz="2800" b="1" dirty="0">
                <a:solidFill>
                  <a:srgbClr val="00B0F0"/>
                </a:solidFill>
                <a:latin typeface="Calibri" pitchFamily="34" charset="0"/>
              </a:rPr>
              <a:t> AGGOUNE-MTALAA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title" idx="4294967295"/>
          </p:nvPr>
        </p:nvSpPr>
        <p:spPr>
          <a:xfrm>
            <a:off x="457200" y="-228600"/>
            <a:ext cx="8229600" cy="1143000"/>
          </a:xfrm>
        </p:spPr>
        <p:txBody>
          <a:bodyPr/>
          <a:lstStyle/>
          <a:p>
            <a:pPr eaLnBrk="1" hangingPunct="1"/>
            <a:r>
              <a:rPr lang="en-US" dirty="0" smtClean="0"/>
              <a:t>Problems &amp; Ideas</a:t>
            </a:r>
          </a:p>
        </p:txBody>
      </p:sp>
      <p:sp>
        <p:nvSpPr>
          <p:cNvPr id="3075" name="Content Placeholder 2"/>
          <p:cNvSpPr>
            <a:spLocks noGrp="1"/>
          </p:cNvSpPr>
          <p:nvPr>
            <p:ph idx="4294967295"/>
          </p:nvPr>
        </p:nvSpPr>
        <p:spPr>
          <a:xfrm>
            <a:off x="457200" y="762000"/>
            <a:ext cx="8229600" cy="5715000"/>
          </a:xfrm>
        </p:spPr>
        <p:txBody>
          <a:bodyPr/>
          <a:lstStyle/>
          <a:p>
            <a:pPr eaLnBrk="1" hangingPunct="1"/>
            <a:r>
              <a:rPr lang="en-US" sz="1800" dirty="0" smtClean="0"/>
              <a:t>Problem : Resolve real large instances of PCSP problems close to the optimum in the shortest time possible.</a:t>
            </a:r>
          </a:p>
          <a:p>
            <a:pPr eaLnBrk="1" hangingPunct="1"/>
            <a:r>
              <a:rPr lang="en-US" sz="1800" dirty="0" smtClean="0"/>
              <a:t>Ideas: </a:t>
            </a:r>
          </a:p>
          <a:p>
            <a:pPr lvl="1" eaLnBrk="1" hangingPunct="1"/>
            <a:r>
              <a:rPr lang="en-US" sz="1800" dirty="0" smtClean="0"/>
              <a:t>Using structural knowledge to guide (AGA_PCSP)</a:t>
            </a:r>
          </a:p>
          <a:p>
            <a:pPr lvl="1" eaLnBrk="1" hangingPunct="1"/>
            <a:r>
              <a:rPr lang="en-US" sz="1800" dirty="0" smtClean="0"/>
              <a:t>Proposition of Adaptive Genetic Algorithms Guided by Decomposition called </a:t>
            </a:r>
            <a:r>
              <a:rPr lang="en-US" sz="1800" b="1" i="1" dirty="0" err="1" smtClean="0">
                <a:latin typeface="Times New Roman" pitchFamily="18" charset="0"/>
                <a:cs typeface="Times New Roman" pitchFamily="18" charset="0"/>
              </a:rPr>
              <a:t>AGAGD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en-US" sz="1800" b="1" i="1" dirty="0" err="1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800" b="1" dirty="0" err="1" smtClean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en-US" sz="1800" b="1" i="1" dirty="0" err="1" smtClean="0">
                <a:latin typeface="Times New Roman" pitchFamily="18" charset="0"/>
                <a:cs typeface="Times New Roman" pitchFamily="18" charset="0"/>
              </a:rPr>
              <a:t>y</a:t>
            </a:r>
            <a:endParaRPr lang="en-US" sz="1800" dirty="0" smtClean="0"/>
          </a:p>
          <a:p>
            <a:pPr lvl="2" eaLnBrk="1" hangingPunct="1"/>
            <a:r>
              <a:rPr lang="en-US" sz="1800" b="1" i="1" dirty="0" smtClean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1800" dirty="0" smtClean="0"/>
              <a:t> : corresponds to the decomposition algorithm.</a:t>
            </a:r>
          </a:p>
          <a:p>
            <a:pPr lvl="2" eaLnBrk="1" hangingPunct="1"/>
            <a:r>
              <a:rPr lang="en-US" sz="1800" b="1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1800" dirty="0" smtClean="0"/>
              <a:t> : corresponds to the crossover operator.</a:t>
            </a:r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endParaRPr lang="en-US" sz="1800" dirty="0" smtClean="0"/>
          </a:p>
          <a:p>
            <a:pPr lvl="2" eaLnBrk="1" hangingPunct="1"/>
            <a:r>
              <a:rPr lang="en-US" sz="1800" dirty="0" smtClean="0"/>
              <a:t>structural knowledge considered in AGAGD, which are clusters, cuts and separators</a:t>
            </a:r>
            <a:endParaRPr lang="en-US" sz="2000" dirty="0" smtClean="0"/>
          </a:p>
          <a:p>
            <a:pPr eaLnBrk="1" hangingPunct="1">
              <a:buFont typeface="Arial" charset="0"/>
              <a:buNone/>
            </a:pPr>
            <a:endParaRPr lang="en-US" sz="2400" dirty="0" smtClean="0">
              <a:solidFill>
                <a:srgbClr val="000000"/>
              </a:solidFill>
            </a:endParaRPr>
          </a:p>
        </p:txBody>
      </p:sp>
      <p:sp>
        <p:nvSpPr>
          <p:cNvPr id="3076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505200"/>
            <a:ext cx="6096000" cy="25146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508000" y="609600"/>
            <a:ext cx="8229600" cy="1143000"/>
          </a:xfrm>
        </p:spPr>
        <p:txBody>
          <a:bodyPr/>
          <a:lstStyle/>
          <a:p>
            <a:pPr eaLnBrk="1" hangingPunct="1"/>
            <a:r>
              <a:rPr lang="en-US" smtClean="0"/>
              <a:t>Main Contributions</a:t>
            </a:r>
          </a:p>
        </p:txBody>
      </p:sp>
      <p:pic>
        <p:nvPicPr>
          <p:cNvPr id="4182" name="Picture 8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302848"/>
            <a:ext cx="4267200" cy="394555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  <a:effectLst/>
        </p:spPr>
      </p:pic>
      <p:sp>
        <p:nvSpPr>
          <p:cNvPr id="8" name="ZoneTexte 7"/>
          <p:cNvSpPr txBox="1"/>
          <p:nvPr/>
        </p:nvSpPr>
        <p:spPr>
          <a:xfrm>
            <a:off x="5029200" y="2514600"/>
            <a:ext cx="4114800" cy="2957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>
                <a:latin typeface="+mn-lt"/>
              </a:rPr>
              <a:t>The hybrid </a:t>
            </a:r>
            <a:r>
              <a:rPr lang="en-US" dirty="0" smtClean="0">
                <a:latin typeface="+mn-lt"/>
              </a:rPr>
              <a:t>version of AGAGD is </a:t>
            </a:r>
            <a:r>
              <a:rPr lang="en-US" dirty="0">
                <a:latin typeface="+mn-lt"/>
              </a:rPr>
              <a:t>more </a:t>
            </a:r>
            <a:r>
              <a:rPr lang="en-US" dirty="0" smtClean="0">
                <a:latin typeface="+mn-lt"/>
              </a:rPr>
              <a:t>efficient </a:t>
            </a:r>
            <a:r>
              <a:rPr lang="en-US" dirty="0">
                <a:latin typeface="+mn-lt"/>
              </a:rPr>
              <a:t>and stable </a:t>
            </a:r>
            <a:r>
              <a:rPr lang="en-US" dirty="0" smtClean="0">
                <a:latin typeface="+mn-lt"/>
              </a:rPr>
              <a:t>than those </a:t>
            </a:r>
            <a:r>
              <a:rPr lang="en-US" dirty="0">
                <a:latin typeface="+mn-lt"/>
              </a:rPr>
              <a:t>using only one type of crossover. This is </a:t>
            </a:r>
            <a:r>
              <a:rPr lang="en-US" dirty="0" smtClean="0">
                <a:latin typeface="+mn-lt"/>
              </a:rPr>
              <a:t>because the </a:t>
            </a:r>
            <a:r>
              <a:rPr lang="en-US" dirty="0">
                <a:latin typeface="+mn-lt"/>
              </a:rPr>
              <a:t>use of crossovers based on the cluster and </a:t>
            </a:r>
            <a:r>
              <a:rPr lang="en-US" dirty="0" smtClean="0">
                <a:latin typeface="+mn-lt"/>
              </a:rPr>
              <a:t>others based </a:t>
            </a:r>
            <a:r>
              <a:rPr lang="en-US" dirty="0">
                <a:latin typeface="+mn-lt"/>
              </a:rPr>
              <a:t>on the cut at the same time leads to a good </a:t>
            </a:r>
            <a:r>
              <a:rPr lang="en-US" dirty="0" smtClean="0">
                <a:latin typeface="+mn-lt"/>
              </a:rPr>
              <a:t>tradeoff </a:t>
            </a:r>
            <a:r>
              <a:rPr lang="fr-FR" dirty="0" err="1" smtClean="0">
                <a:latin typeface="+mn-lt"/>
              </a:rPr>
              <a:t>between</a:t>
            </a:r>
            <a:r>
              <a:rPr lang="fr-FR" dirty="0" smtClean="0">
                <a:latin typeface="+mn-lt"/>
              </a:rPr>
              <a:t> </a:t>
            </a:r>
            <a:r>
              <a:rPr lang="fr-FR" dirty="0">
                <a:latin typeface="+mn-lt"/>
              </a:rPr>
              <a:t>diversification and </a:t>
            </a:r>
            <a:r>
              <a:rPr lang="fr-FR" dirty="0" smtClean="0">
                <a:latin typeface="+mn-lt"/>
              </a:rPr>
              <a:t>intensification.</a:t>
            </a:r>
            <a:endParaRPr lang="fr-FR" dirty="0">
              <a:latin typeface="+mn-lt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066800" y="1981200"/>
            <a:ext cx="43429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/>
              <a:t>   </a:t>
            </a:r>
            <a:r>
              <a:rPr lang="fr-FR" dirty="0" err="1" smtClean="0"/>
              <a:t>Comparing</a:t>
            </a:r>
            <a:r>
              <a:rPr lang="fr-FR" dirty="0" smtClean="0"/>
              <a:t> </a:t>
            </a:r>
            <a:r>
              <a:rPr lang="fr-FR" dirty="0" err="1" smtClean="0"/>
              <a:t>some</a:t>
            </a:r>
            <a:r>
              <a:rPr lang="fr-FR" dirty="0" smtClean="0"/>
              <a:t>  versions of AGAGD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MS PGothic" pitchFamily="34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230</TotalTime>
  <Pages>0</Pages>
  <Words>158</Words>
  <Characters>0</Characters>
  <Application>Microsoft Office PowerPoint</Application>
  <DocSecurity>0</DocSecurity>
  <PresentationFormat>全屏显示(4:3)</PresentationFormat>
  <Lines>0</Lines>
  <Paragraphs>23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Theme</vt:lpstr>
      <vt:lpstr>Adaptive genetic algorithms guided by decomposition for PCSPs: application to frequency assignment problems</vt:lpstr>
      <vt:lpstr>Problems &amp; Ideas</vt:lpstr>
      <vt:lpstr>Main Contributions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Your Title</dc:title>
  <dc:creator>Dina Katabi</dc:creator>
  <cp:lastModifiedBy>a</cp:lastModifiedBy>
  <cp:revision>201</cp:revision>
  <dcterms:created xsi:type="dcterms:W3CDTF">2010-02-22T23:54:04Z</dcterms:created>
  <dcterms:modified xsi:type="dcterms:W3CDTF">2016-05-24T05:52:23Z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