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67"/>
    <p:restoredTop sz="94620"/>
  </p:normalViewPr>
  <p:slideViewPr>
    <p:cSldViewPr snapToGrid="0">
      <p:cViewPr varScale="1">
        <p:scale>
          <a:sx n="82" d="100"/>
          <a:sy n="82" d="100"/>
        </p:scale>
        <p:origin x="11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621824-E2D1-CFEC-301E-D6E79215D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C3A07F2-961B-0377-F1B4-CD84B6C77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812A48-F6EA-9AB7-9A0D-B09EB6764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3DAD1E-4452-EA6C-E959-32315FD0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7CCC51D-6329-5748-E276-93CACA68B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35431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6E61C4-82EE-4DC8-037B-96D16FA71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74F214-8D4E-B254-CCDA-391810A48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7E4B36-95D8-B522-E2E4-5B22D0551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77CA27-3855-3DE0-0488-1ACAB47C7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C90A8A-041E-92BA-9A8C-A72BBA5AA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54337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A6EB2B-0550-EFD0-107F-CF71DBC41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4C1BE58-3F3E-FAD7-F1B1-3E2F4F5119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70D7A5E-979C-C63C-EFD2-28C6533C2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935D94-71B6-79B6-FF69-AE8712E07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992EA0-BFF4-991F-918A-DF9E344F1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8800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53AB67-7F92-2829-1267-8A0F511C3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7278B10-B582-F4B8-DE16-3EE93ADA2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84D4B42-AFF6-32E9-38ED-DBC90A509E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A929106-ACDF-D4A0-D314-31C2A715C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1E48E7-ECDF-E827-FD22-F1481F6F8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F218B0C-A633-C2A7-E29F-BCC3E497B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4490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BB2C05-E168-612A-367E-3FA6FD53D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9DA1F7-67F5-2D3F-5004-6564A189B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284262A-102C-F796-4AEE-668C42E2E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4F6371A-9E3F-B0B8-D532-E14A70845B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CB8E552-6330-8860-91F1-D0F2516AA0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5B091B8-425A-C73D-4CC9-F1A9506F5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DF704F4-6FCE-E163-08B1-E60D41315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E4AF01A-6913-DB75-5666-9EBD9997B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1863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488A3E1-D092-23CF-8B01-B53BA5A23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CA90A07-B046-3626-B1C1-C9230D42D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AA2EBD8-B036-488C-BBD6-17B8A5BE6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3F51E28-C28D-BA34-0DCD-E90A6E127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37951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314B9C0-D067-AD88-C646-DF8A590A5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A916C34-8D77-B09F-7205-A4E6271E1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BBA15F-D9BC-EADD-FCD7-C4B394816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55087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298466-0426-D2B1-4D28-16D037CE0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8197A10-AFB9-10C3-4EFB-BD888E2F8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FA7CE8C-D91F-60BD-A12B-F48D0C2A73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76CE1C5-9F89-41BA-91B5-4A269C33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7FF717B-5D8D-E03F-F898-414BF4562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0C20C23-63A3-27F0-3956-82890F690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43045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325A7E-25C5-0963-778F-D88EAE96B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63AD3DF-7AEB-685D-21F3-B83DE6FC75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DBDC514-952E-A549-DFC6-DF454CBBB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D98AD8-4FEA-0F9D-52C6-6CBE8E07A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6E019B3-25BB-48B9-990F-81B9AEA2F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2411BFC-55CE-5440-0956-35346B8EE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47175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6E7DA1-D245-A6C6-4706-EA8958D3D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EEDC7A4-FCFD-2914-C204-21E977B67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9AD7A64-EEF5-5F15-DC41-7681C87D4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1FA623-425E-6D05-A1E5-8A971A5DE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F0165A-1129-AC0A-0C6E-71067001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82280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F6A4FE7-1CE6-9637-CEC3-A5D872DD44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9F0A2AE-7EFA-C504-99C5-A0DEE6FDB2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97F76E4-4E21-F5EA-D762-191AA1CFF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15CF40-D3FC-8A5C-7025-B9F85FCF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77261F-62EC-A1F2-5841-045381CF1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39922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B9F385B-58DC-7C65-87BF-982DAE213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2F37C4-4731-6714-F3B9-24298270A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CDE6D96-CB4C-59DE-F262-2F36EA832E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6A7CAA-AAB3-D445-AC33-DB95CFD0A7DB}" type="datetimeFigureOut">
              <a:rPr kumimoji="1" lang="zh-CN" altLang="en-US" smtClean="0"/>
              <a:t>2025/10/31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F9B1269-5D8B-427C-BAE0-4B99712DE5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162203-5764-4199-00CB-498CAC7A1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D9B237-E589-7D4A-BC76-ACF5E1005FA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47912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693E3B-2FB2-1F9B-F808-9EFE4A018B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4023" y="1041400"/>
            <a:ext cx="11243952" cy="1365898"/>
          </a:xfrm>
        </p:spPr>
        <p:txBody>
          <a:bodyPr>
            <a:normAutofit fontScale="90000"/>
          </a:bodyPr>
          <a:lstStyle/>
          <a:p>
            <a:pPr eaLnBrk="0" fontAlgn="base" hangingPunct="0">
              <a:lnSpc>
                <a:spcPts val="6400"/>
              </a:lnSpc>
              <a:spcAft>
                <a:spcPct val="0"/>
              </a:spcAft>
              <a:buFont typeface="Arial" panose="020B0604020202020204" pitchFamily="34" charset="0"/>
            </a:pPr>
            <a:r>
              <a:rPr kumimoji="1" lang="en" altLang="zh-CN" sz="3600" b="1" dirty="0">
                <a:solidFill>
                  <a:srgbClr val="3366FF"/>
                </a:solidFill>
              </a:rPr>
              <a:t>Adaptive Load Balance Scheme for</a:t>
            </a:r>
            <a:br>
              <a:rPr kumimoji="1" lang="en" altLang="zh-CN" sz="3600" b="1" dirty="0">
                <a:solidFill>
                  <a:srgbClr val="3366FF"/>
                </a:solidFill>
              </a:rPr>
            </a:br>
            <a:r>
              <a:rPr kumimoji="1" lang="en" altLang="zh-CN" sz="3600" b="1" dirty="0">
                <a:solidFill>
                  <a:srgbClr val="3366FF"/>
                </a:solidFill>
              </a:rPr>
              <a:t> the Distributed Control Plane in SDN </a:t>
            </a:r>
            <a:endParaRPr kumimoji="1" lang="zh-CN" altLang="en-US" sz="3600" b="1" dirty="0">
              <a:solidFill>
                <a:srgbClr val="3366FF"/>
              </a:solidFill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71718C6-1D5C-8167-F1E3-68EAFBC20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6799" y="3622822"/>
            <a:ext cx="8058399" cy="1655762"/>
          </a:xfrm>
        </p:spPr>
        <p:txBody>
          <a:bodyPr>
            <a:norm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kumimoji="1" lang="en" altLang="zh-CN" sz="2800" b="1" dirty="0">
                <a:solidFill>
                  <a:srgbClr val="00B0F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Yuwen ZHOU, Bangbang REN, Junjie XIE, Zhi ZHOU, Xu CHEN, Zhiguang CHEN, Deke GUO 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C0D7BDB-7FE6-4960-B863-BE55ECD9DC66}"/>
              </a:ext>
            </a:extLst>
          </p:cNvPr>
          <p:cNvSpPr txBox="1"/>
          <p:nvPr/>
        </p:nvSpPr>
        <p:spPr>
          <a:xfrm>
            <a:off x="2789854" y="5538848"/>
            <a:ext cx="6786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en" altLang="zh-CN" dirty="0">
                <a:solidFill>
                  <a:srgbClr val="FF0000"/>
                </a:solidFill>
              </a:rPr>
              <a:t>Frontiers of Computer Science, </a:t>
            </a:r>
            <a:r>
              <a:rPr lang="en-US" altLang="zh-CN" dirty="0">
                <a:solidFill>
                  <a:srgbClr val="FF0000"/>
                </a:solidFill>
              </a:rPr>
              <a:t>DOI: 10.1007/s11704-025-41400-6</a:t>
            </a:r>
            <a:endParaRPr lang="en" altLang="zh-C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264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278906-2869-1B7A-3853-316524B24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22" y="-234141"/>
            <a:ext cx="10515600" cy="1325563"/>
          </a:xfrm>
        </p:spPr>
        <p:txBody>
          <a:bodyPr>
            <a:normAutofit/>
          </a:bodyPr>
          <a:lstStyle/>
          <a:p>
            <a:pPr algn="ctr" fontAlgn="base">
              <a:spcAft>
                <a:spcPct val="0"/>
              </a:spcAft>
              <a:buFont typeface="Arial" panose="020B0604020202020204" pitchFamily="34" charset="0"/>
            </a:pPr>
            <a:r>
              <a:rPr lang="en" altLang="zh-CN" b="1" dirty="0">
                <a:solidFill>
                  <a:srgbClr val="3366FF"/>
                </a:solidFill>
              </a:rPr>
              <a:t>Problems</a:t>
            </a:r>
            <a:r>
              <a:rPr lang="zh-CN" altLang="en-US" b="1" dirty="0">
                <a:solidFill>
                  <a:srgbClr val="3366FF"/>
                </a:solidFill>
              </a:rPr>
              <a:t> </a:t>
            </a:r>
            <a:r>
              <a:rPr lang="en" altLang="zh-CN" b="1" dirty="0">
                <a:solidFill>
                  <a:srgbClr val="3366FF"/>
                </a:solidFill>
              </a:rPr>
              <a:t>and Ideas</a:t>
            </a:r>
            <a:endParaRPr lang="zh-CN" altLang="en-US" b="1" dirty="0">
              <a:solidFill>
                <a:srgbClr val="3366FF"/>
              </a:solidFill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50F5BE52-7A89-6E91-9D58-41F3E3B4FA15}"/>
              </a:ext>
            </a:extLst>
          </p:cNvPr>
          <p:cNvGrpSpPr/>
          <p:nvPr/>
        </p:nvGrpSpPr>
        <p:grpSpPr>
          <a:xfrm>
            <a:off x="3917596" y="992502"/>
            <a:ext cx="3303202" cy="2771822"/>
            <a:chOff x="-4100" y="1483340"/>
            <a:chExt cx="4559826" cy="3736770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30DD2CD0-96EC-0112-D8C4-DA5A03CE65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80" r="5703"/>
            <a:stretch/>
          </p:blipFill>
          <p:spPr>
            <a:xfrm>
              <a:off x="-4100" y="1483340"/>
              <a:ext cx="4559826" cy="3736770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1555AA9E-CEDF-02BA-901C-03B45ED08F6D}"/>
                </a:ext>
              </a:extLst>
            </p:cNvPr>
            <p:cNvSpPr txBox="1"/>
            <p:nvPr/>
          </p:nvSpPr>
          <p:spPr>
            <a:xfrm>
              <a:off x="1054952" y="2989766"/>
              <a:ext cx="609618" cy="3532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Font typeface="+mj-ea"/>
                <a:buAutoNum type="circleNumDbPlain" startAt="2"/>
              </a:pPr>
              <a:r>
                <a:rPr kumimoji="1" lang="zh-CN" altLang="en-US" sz="1600" dirty="0"/>
                <a:t> 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676E65E0-50B4-B1C9-9E74-68B09AF7FBFC}"/>
                </a:ext>
              </a:extLst>
            </p:cNvPr>
            <p:cNvSpPr txBox="1"/>
            <p:nvPr/>
          </p:nvSpPr>
          <p:spPr>
            <a:xfrm>
              <a:off x="471138" y="4006499"/>
              <a:ext cx="609618" cy="3532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Font typeface="+mj-ea"/>
                <a:buAutoNum type="circleNumDbPlain"/>
              </a:pPr>
              <a:r>
                <a:rPr kumimoji="1" lang="zh-CN" altLang="en-US" sz="1600" dirty="0"/>
                <a:t> 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77BC7235-3A6D-6786-E2D9-FD793596D100}"/>
                </a:ext>
              </a:extLst>
            </p:cNvPr>
            <p:cNvSpPr txBox="1"/>
            <p:nvPr/>
          </p:nvSpPr>
          <p:spPr>
            <a:xfrm>
              <a:off x="3388106" y="3494883"/>
              <a:ext cx="609618" cy="3532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Font typeface="+mj-ea"/>
                <a:buAutoNum type="circleNumDbPlain" startAt="3"/>
              </a:pPr>
              <a:r>
                <a:rPr kumimoji="1" lang="zh-CN" altLang="en-US" sz="1600" dirty="0"/>
                <a:t> </a:t>
              </a:r>
            </a:p>
          </p:txBody>
        </p:sp>
        <p:cxnSp>
          <p:nvCxnSpPr>
            <p:cNvPr id="9" name="直线箭头连接符 10">
              <a:extLst>
                <a:ext uri="{FF2B5EF4-FFF2-40B4-BE49-F238E27FC236}">
                  <a16:creationId xmlns:a16="http://schemas.microsoft.com/office/drawing/2014/main" id="{0C77EDB1-DEEC-6595-1D48-09308E932174}"/>
                </a:ext>
              </a:extLst>
            </p:cNvPr>
            <p:cNvCxnSpPr/>
            <p:nvPr/>
          </p:nvCxnSpPr>
          <p:spPr>
            <a:xfrm>
              <a:off x="2009508" y="4375831"/>
              <a:ext cx="900332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DED25708-16A4-F47F-F23F-C8D0AB581CDE}"/>
                </a:ext>
              </a:extLst>
            </p:cNvPr>
            <p:cNvSpPr txBox="1"/>
            <p:nvPr/>
          </p:nvSpPr>
          <p:spPr>
            <a:xfrm>
              <a:off x="1860522" y="4382472"/>
              <a:ext cx="1234129" cy="272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100" dirty="0"/>
                <a:t>Forward</a:t>
              </a:r>
              <a:r>
                <a:rPr kumimoji="1" lang="zh-CN" altLang="en-US" sz="1100" dirty="0"/>
                <a:t> </a:t>
              </a:r>
              <a:r>
                <a:rPr kumimoji="1" lang="en-US" altLang="zh-CN" sz="1100" dirty="0"/>
                <a:t>the</a:t>
              </a:r>
              <a:r>
                <a:rPr kumimoji="1" lang="zh-CN" altLang="en-US" sz="1100" dirty="0"/>
                <a:t> </a:t>
              </a:r>
              <a:r>
                <a:rPr kumimoji="1" lang="en-US" altLang="zh-CN" sz="1100" dirty="0"/>
                <a:t>flow</a:t>
              </a:r>
              <a:endParaRPr kumimoji="1" lang="zh-CN" altLang="en-US" sz="1100" dirty="0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2C8087DA-93BE-998F-CA2D-CF0A513AA3F4}"/>
                </a:ext>
              </a:extLst>
            </p:cNvPr>
            <p:cNvSpPr txBox="1"/>
            <p:nvPr/>
          </p:nvSpPr>
          <p:spPr>
            <a:xfrm>
              <a:off x="2326026" y="4570458"/>
              <a:ext cx="609618" cy="3532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Font typeface="+mj-ea"/>
                <a:buAutoNum type="circleNumDbPlain" startAt="4"/>
              </a:pPr>
              <a:r>
                <a:rPr kumimoji="1" lang="zh-CN" altLang="en-US" sz="1600" dirty="0"/>
                <a:t> 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41C6A7B6-529B-9BB6-50C3-6034BA0D5EBB}"/>
              </a:ext>
            </a:extLst>
          </p:cNvPr>
          <p:cNvGrpSpPr/>
          <p:nvPr/>
        </p:nvGrpSpPr>
        <p:grpSpPr>
          <a:xfrm>
            <a:off x="451428" y="1310966"/>
            <a:ext cx="3370139" cy="2251214"/>
            <a:chOff x="27122" y="1736174"/>
            <a:chExt cx="4544878" cy="3303804"/>
          </a:xfrm>
        </p:grpSpPr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C7301ECE-F45B-ADBD-F6F2-FCE581F83AF5}"/>
                </a:ext>
              </a:extLst>
            </p:cNvPr>
            <p:cNvGrpSpPr/>
            <p:nvPr/>
          </p:nvGrpSpPr>
          <p:grpSpPr>
            <a:xfrm>
              <a:off x="27122" y="1879733"/>
              <a:ext cx="4544878" cy="3160245"/>
              <a:chOff x="5011494" y="2317801"/>
              <a:chExt cx="4124617" cy="2629444"/>
            </a:xfrm>
          </p:grpSpPr>
          <p:pic>
            <p:nvPicPr>
              <p:cNvPr id="15" name="图片 14">
                <a:extLst>
                  <a:ext uri="{FF2B5EF4-FFF2-40B4-BE49-F238E27FC236}">
                    <a16:creationId xmlns:a16="http://schemas.microsoft.com/office/drawing/2014/main" id="{FE9F68C7-DA10-ADC1-6BB8-93E8DBB880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11494" y="2317801"/>
                <a:ext cx="4124617" cy="2629444"/>
              </a:xfrm>
              <a:prstGeom prst="rect">
                <a:avLst/>
              </a:prstGeom>
            </p:spPr>
          </p:pic>
          <p:cxnSp>
            <p:nvCxnSpPr>
              <p:cNvPr id="16" name="直线连接符 4">
                <a:extLst>
                  <a:ext uri="{FF2B5EF4-FFF2-40B4-BE49-F238E27FC236}">
                    <a16:creationId xmlns:a16="http://schemas.microsoft.com/office/drawing/2014/main" id="{C13548AF-D1A1-ACBD-8D80-98CC075180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75582" y="2565731"/>
                <a:ext cx="389148" cy="499818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线连接符 6">
                <a:extLst>
                  <a:ext uri="{FF2B5EF4-FFF2-40B4-BE49-F238E27FC236}">
                    <a16:creationId xmlns:a16="http://schemas.microsoft.com/office/drawing/2014/main" id="{F8248657-AB7A-8ADE-1A6E-6BAF85E02B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75582" y="2565731"/>
                <a:ext cx="919309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线连接符 8">
                <a:extLst>
                  <a:ext uri="{FF2B5EF4-FFF2-40B4-BE49-F238E27FC236}">
                    <a16:creationId xmlns:a16="http://schemas.microsoft.com/office/drawing/2014/main" id="{D441B9AA-2F84-11C4-E95F-943E1C024DC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50097" y="2565731"/>
                <a:ext cx="344794" cy="419085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对话气泡: 椭圆形 5">
              <a:extLst>
                <a:ext uri="{FF2B5EF4-FFF2-40B4-BE49-F238E27FC236}">
                  <a16:creationId xmlns:a16="http://schemas.microsoft.com/office/drawing/2014/main" id="{117B9C0F-CF5E-D592-EE9E-AA11BA015060}"/>
                </a:ext>
              </a:extLst>
            </p:cNvPr>
            <p:cNvSpPr/>
            <p:nvPr/>
          </p:nvSpPr>
          <p:spPr>
            <a:xfrm rot="19723612">
              <a:off x="2900486" y="1736174"/>
              <a:ext cx="1495813" cy="2621343"/>
            </a:xfrm>
            <a:prstGeom prst="wedgeEllipseCallout">
              <a:avLst>
                <a:gd name="adj1" fmla="val 92418"/>
                <a:gd name="adj2" fmla="val 29050"/>
              </a:avLst>
            </a:prstGeom>
            <a:solidFill>
              <a:schemeClr val="accent2">
                <a:lumMod val="20000"/>
                <a:lumOff val="80000"/>
                <a:alpha val="3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5" name="文本框 24">
            <a:extLst>
              <a:ext uri="{FF2B5EF4-FFF2-40B4-BE49-F238E27FC236}">
                <a16:creationId xmlns:a16="http://schemas.microsoft.com/office/drawing/2014/main" id="{D4797EE9-CD09-31D5-2447-C824FBD0E0B7}"/>
              </a:ext>
            </a:extLst>
          </p:cNvPr>
          <p:cNvSpPr txBox="1"/>
          <p:nvPr/>
        </p:nvSpPr>
        <p:spPr>
          <a:xfrm>
            <a:off x="7535767" y="965499"/>
            <a:ext cx="384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Changing the </a:t>
            </a: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controller-switch mapping relationship</a:t>
            </a:r>
            <a:endParaRPr kumimoji="1" lang="zh-CN" altLang="en-US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7511DFEB-149C-37A9-0231-A81AB00204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18"/>
          <a:stretch>
            <a:fillRect/>
          </a:stretch>
        </p:blipFill>
        <p:spPr>
          <a:xfrm>
            <a:off x="6142952" y="4041682"/>
            <a:ext cx="4900682" cy="2468960"/>
          </a:xfrm>
          <a:prstGeom prst="rect">
            <a:avLst/>
          </a:prstGeom>
        </p:spPr>
      </p:pic>
      <p:grpSp>
        <p:nvGrpSpPr>
          <p:cNvPr id="33" name="组合 32">
            <a:extLst>
              <a:ext uri="{FF2B5EF4-FFF2-40B4-BE49-F238E27FC236}">
                <a16:creationId xmlns:a16="http://schemas.microsoft.com/office/drawing/2014/main" id="{84F3E740-FECE-611B-A11B-1A22F4D76144}"/>
              </a:ext>
            </a:extLst>
          </p:cNvPr>
          <p:cNvGrpSpPr/>
          <p:nvPr/>
        </p:nvGrpSpPr>
        <p:grpSpPr>
          <a:xfrm>
            <a:off x="748147" y="3967367"/>
            <a:ext cx="3529248" cy="2491388"/>
            <a:chOff x="7929417" y="1469345"/>
            <a:chExt cx="3580859" cy="2865070"/>
          </a:xfrm>
        </p:grpSpPr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3D419725-1FDB-E3BD-ED62-79BF96B4F7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b="46074"/>
            <a:stretch/>
          </p:blipFill>
          <p:spPr>
            <a:xfrm>
              <a:off x="8065753" y="1469345"/>
              <a:ext cx="2769941" cy="1388684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041BD7BC-FAFC-7563-28B0-C19A97C5A4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290" t="49352" r="-3290" b="-3278"/>
            <a:stretch/>
          </p:blipFill>
          <p:spPr>
            <a:xfrm>
              <a:off x="8124456" y="2930811"/>
              <a:ext cx="2799701" cy="1403604"/>
            </a:xfrm>
            <a:prstGeom prst="rect">
              <a:avLst/>
            </a:prstGeom>
          </p:spPr>
        </p:pic>
        <p:sp>
          <p:nvSpPr>
            <p:cNvPr id="24" name="右箭头 23">
              <a:extLst>
                <a:ext uri="{FF2B5EF4-FFF2-40B4-BE49-F238E27FC236}">
                  <a16:creationId xmlns:a16="http://schemas.microsoft.com/office/drawing/2014/main" id="{F4647146-0CEC-8CEE-3204-674A52C430A1}"/>
                </a:ext>
              </a:extLst>
            </p:cNvPr>
            <p:cNvSpPr/>
            <p:nvPr/>
          </p:nvSpPr>
          <p:spPr>
            <a:xfrm rot="5400000">
              <a:off x="9752172" y="2524848"/>
              <a:ext cx="425151" cy="433015"/>
            </a:xfrm>
            <a:prstGeom prst="right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98A39DEF-0816-076D-058B-9B66DAFC1EEB}"/>
                </a:ext>
              </a:extLst>
            </p:cNvPr>
            <p:cNvSpPr txBox="1"/>
            <p:nvPr/>
          </p:nvSpPr>
          <p:spPr>
            <a:xfrm>
              <a:off x="8175442" y="1497898"/>
              <a:ext cx="1736014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zh-CN" sz="8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Estimated efficient time for a relationship changing</a:t>
              </a:r>
              <a:endParaRPr kumimoji="1" lang="zh-CN" altLang="en-US" sz="8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CACFBBAF-DF90-5888-1FA0-7F0AF7273492}"/>
                </a:ext>
              </a:extLst>
            </p:cNvPr>
            <p:cNvSpPr txBox="1"/>
            <p:nvPr/>
          </p:nvSpPr>
          <p:spPr>
            <a:xfrm>
              <a:off x="8124456" y="2474793"/>
              <a:ext cx="995337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zh-CN" sz="8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Changing the relationship</a:t>
              </a:r>
              <a:endParaRPr kumimoji="1" lang="zh-CN" altLang="en-US" sz="8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987B08AA-9846-32E6-95DF-DA815346AF65}"/>
                </a:ext>
              </a:extLst>
            </p:cNvPr>
            <p:cNvSpPr txBox="1"/>
            <p:nvPr/>
          </p:nvSpPr>
          <p:spPr>
            <a:xfrm>
              <a:off x="8024146" y="2928111"/>
              <a:ext cx="1540677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zh-CN" sz="800" b="1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Adaptive</a:t>
              </a:r>
              <a:r>
                <a:rPr kumimoji="1" lang="en-US" altLang="zh-CN" sz="8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estimated efficient time</a:t>
              </a:r>
              <a:endParaRPr kumimoji="1" lang="zh-CN" altLang="en-US" sz="8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97921251-5FCC-D4C9-E01F-77C46AAAB2D9}"/>
                </a:ext>
              </a:extLst>
            </p:cNvPr>
            <p:cNvSpPr txBox="1"/>
            <p:nvPr/>
          </p:nvSpPr>
          <p:spPr>
            <a:xfrm>
              <a:off x="8197137" y="3929605"/>
              <a:ext cx="995337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kumimoji="1" lang="en-US" altLang="zh-CN" sz="8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Changing the relationship</a:t>
              </a:r>
              <a:endParaRPr kumimoji="1" lang="zh-CN" altLang="en-US" sz="8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809D987A-DCCB-23BC-734F-E890699F0A35}"/>
                </a:ext>
              </a:extLst>
            </p:cNvPr>
            <p:cNvSpPr/>
            <p:nvPr/>
          </p:nvSpPr>
          <p:spPr>
            <a:xfrm>
              <a:off x="7929417" y="2908917"/>
              <a:ext cx="3121817" cy="135924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  <a:alpha val="2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8BC81402-48E9-BF90-B829-64990762174C}"/>
                </a:ext>
              </a:extLst>
            </p:cNvPr>
            <p:cNvSpPr txBox="1"/>
            <p:nvPr/>
          </p:nvSpPr>
          <p:spPr>
            <a:xfrm>
              <a:off x="10364672" y="2781770"/>
              <a:ext cx="1145604" cy="389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6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Our TACC</a:t>
              </a:r>
              <a:endParaRPr kumimoji="1" lang="zh-CN" altLang="en-US" sz="16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35" name="右箭头 34">
            <a:extLst>
              <a:ext uri="{FF2B5EF4-FFF2-40B4-BE49-F238E27FC236}">
                <a16:creationId xmlns:a16="http://schemas.microsoft.com/office/drawing/2014/main" id="{1FF00BEC-0BDB-2A70-EB36-488524AFC239}"/>
              </a:ext>
            </a:extLst>
          </p:cNvPr>
          <p:cNvSpPr/>
          <p:nvPr/>
        </p:nvSpPr>
        <p:spPr>
          <a:xfrm>
            <a:off x="4674973" y="4988876"/>
            <a:ext cx="1048959" cy="49444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DFF7199D-50C9-62BD-348C-250419E7682B}"/>
              </a:ext>
            </a:extLst>
          </p:cNvPr>
          <p:cNvSpPr txBox="1"/>
          <p:nvPr/>
        </p:nvSpPr>
        <p:spPr>
          <a:xfrm>
            <a:off x="7775375" y="3138536"/>
            <a:ext cx="33699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400" i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Who? When? Which?</a:t>
            </a:r>
            <a:endParaRPr kumimoji="1" lang="zh-CN" altLang="en-US" sz="2400" i="1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B770BCD7-27BB-B761-6F34-104D54413D52}"/>
              </a:ext>
            </a:extLst>
          </p:cNvPr>
          <p:cNvSpPr txBox="1"/>
          <p:nvPr/>
        </p:nvSpPr>
        <p:spPr>
          <a:xfrm>
            <a:off x="7535767" y="2098122"/>
            <a:ext cx="39029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Balance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the load on the controllers</a:t>
            </a:r>
            <a:endParaRPr lang="zh-CN" altLang="en-US" dirty="0"/>
          </a:p>
        </p:txBody>
      </p:sp>
      <p:sp>
        <p:nvSpPr>
          <p:cNvPr id="39" name="右箭头 38">
            <a:extLst>
              <a:ext uri="{FF2B5EF4-FFF2-40B4-BE49-F238E27FC236}">
                <a16:creationId xmlns:a16="http://schemas.microsoft.com/office/drawing/2014/main" id="{5B4F4677-5FD7-11F5-0687-F0ACDDE02894}"/>
              </a:ext>
            </a:extLst>
          </p:cNvPr>
          <p:cNvSpPr/>
          <p:nvPr/>
        </p:nvSpPr>
        <p:spPr>
          <a:xfrm rot="5400000">
            <a:off x="9191309" y="1721849"/>
            <a:ext cx="538070" cy="3478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1" name="直线连接符 40">
            <a:extLst>
              <a:ext uri="{FF2B5EF4-FFF2-40B4-BE49-F238E27FC236}">
                <a16:creationId xmlns:a16="http://schemas.microsoft.com/office/drawing/2014/main" id="{777FFDBA-C2C5-DA9C-27FA-9C3569891BD3}"/>
              </a:ext>
            </a:extLst>
          </p:cNvPr>
          <p:cNvCxnSpPr/>
          <p:nvPr/>
        </p:nvCxnSpPr>
        <p:spPr>
          <a:xfrm>
            <a:off x="283335" y="3764324"/>
            <a:ext cx="11590986" cy="0"/>
          </a:xfrm>
          <a:prstGeom prst="line">
            <a:avLst/>
          </a:prstGeom>
          <a:ln w="3810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椭圆 41">
            <a:extLst>
              <a:ext uri="{FF2B5EF4-FFF2-40B4-BE49-F238E27FC236}">
                <a16:creationId xmlns:a16="http://schemas.microsoft.com/office/drawing/2014/main" id="{0CA6388A-6401-CAD8-A9AA-CE7F9B317062}"/>
              </a:ext>
            </a:extLst>
          </p:cNvPr>
          <p:cNvSpPr/>
          <p:nvPr/>
        </p:nvSpPr>
        <p:spPr>
          <a:xfrm>
            <a:off x="6660567" y="4755878"/>
            <a:ext cx="903147" cy="387128"/>
          </a:xfrm>
          <a:prstGeom prst="ellipse">
            <a:avLst/>
          </a:prstGeom>
          <a:solidFill>
            <a:schemeClr val="accent2">
              <a:lumMod val="20000"/>
              <a:lumOff val="80000"/>
              <a:alpha val="2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92330816-FA06-4CE0-BCE5-E6FBC7F4943A}"/>
              </a:ext>
            </a:extLst>
          </p:cNvPr>
          <p:cNvSpPr txBox="1"/>
          <p:nvPr/>
        </p:nvSpPr>
        <p:spPr>
          <a:xfrm>
            <a:off x="4684788" y="6498640"/>
            <a:ext cx="73279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Let </a:t>
            </a:r>
            <a:r>
              <a:rPr kumimoji="1" lang="en-US" altLang="zh-CN" sz="12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switches</a:t>
            </a:r>
            <a:r>
              <a:rPr kumimoji="1" lang="en-US" altLang="zh-CN" sz="1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to decide the mapping controller with </a:t>
            </a:r>
            <a:r>
              <a:rPr kumimoji="1" lang="en-US" altLang="zh-CN" sz="12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lighter load </a:t>
            </a:r>
            <a:r>
              <a:rPr kumimoji="1" lang="en-US" altLang="zh-CN" sz="1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using the </a:t>
            </a:r>
            <a:r>
              <a:rPr kumimoji="1" lang="en-US" altLang="zh-CN" sz="12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adaptive</a:t>
            </a:r>
            <a:r>
              <a:rPr kumimoji="1" lang="en-US" altLang="zh-CN" sz="1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probe window.</a:t>
            </a:r>
            <a:endParaRPr kumimoji="1" lang="zh-CN" altLang="en-US" sz="12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60AAE04F-A7AE-9018-6ABF-A307172DE783}"/>
              </a:ext>
            </a:extLst>
          </p:cNvPr>
          <p:cNvSpPr txBox="1"/>
          <p:nvPr/>
        </p:nvSpPr>
        <p:spPr>
          <a:xfrm>
            <a:off x="2754141" y="4010221"/>
            <a:ext cx="22347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Traditional-fixed period</a:t>
            </a:r>
            <a:endParaRPr kumimoji="1" lang="zh-CN" altLang="en-US" sz="1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9968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id="{3AF6CF5C-6012-8F3A-BAB0-7CBDAF825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22" y="-234141"/>
            <a:ext cx="10515600" cy="1325563"/>
          </a:xfrm>
        </p:spPr>
        <p:txBody>
          <a:bodyPr>
            <a:normAutofit/>
          </a:bodyPr>
          <a:lstStyle/>
          <a:p>
            <a:pPr algn="ctr" fontAlgn="base">
              <a:spcAft>
                <a:spcPct val="0"/>
              </a:spcAft>
            </a:pPr>
            <a:r>
              <a:rPr lang="en" altLang="zh-CN" dirty="0">
                <a:solidFill>
                  <a:srgbClr val="3366FF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Main Results</a:t>
            </a:r>
            <a:endParaRPr lang="zh-CN" altLang="en-US" dirty="0">
              <a:solidFill>
                <a:srgbClr val="3366FF"/>
              </a:solidFill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A80998E-9B05-924D-1B51-593A38F2A7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6" r="1142"/>
          <a:stretch>
            <a:fillRect/>
          </a:stretch>
        </p:blipFill>
        <p:spPr>
          <a:xfrm>
            <a:off x="105445" y="3429000"/>
            <a:ext cx="9201955" cy="254611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CEF84E1-7BCA-87DD-A716-F4D023EE0560}"/>
              </a:ext>
            </a:extLst>
          </p:cNvPr>
          <p:cNvSpPr txBox="1"/>
          <p:nvPr/>
        </p:nvSpPr>
        <p:spPr>
          <a:xfrm>
            <a:off x="238258" y="6039818"/>
            <a:ext cx="893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TACC achieves over </a:t>
            </a:r>
            <a:r>
              <a:rPr lang="en" altLang="zh-CN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99% of completed requests within 200ms</a:t>
            </a:r>
            <a:r>
              <a:rPr lang="en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(the expected response delay for the switch) even under heavy load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7D242DD1-17E8-A98E-426D-05FD128CF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6575" y="865060"/>
            <a:ext cx="3237963" cy="241911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1067E3A-0CD6-D361-6784-DB7F4022D4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3757" y="1218311"/>
            <a:ext cx="3417539" cy="114616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D490C94C-BDA9-3E53-7A1D-3DA7A260C95C}"/>
              </a:ext>
            </a:extLst>
          </p:cNvPr>
          <p:cNvSpPr txBox="1"/>
          <p:nvPr/>
        </p:nvSpPr>
        <p:spPr>
          <a:xfrm>
            <a:off x="6834872" y="2468222"/>
            <a:ext cx="4137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The deviation of the response delay</a:t>
            </a:r>
            <a:endParaRPr kumimoji="1" lang="zh-CN" altLang="en-US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6042BDE-AB3C-5A99-459B-0993ECA667DC}"/>
              </a:ext>
            </a:extLst>
          </p:cNvPr>
          <p:cNvSpPr txBox="1"/>
          <p:nvPr/>
        </p:nvSpPr>
        <p:spPr>
          <a:xfrm>
            <a:off x="136593" y="1452559"/>
            <a:ext cx="3409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Six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compared schemes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Different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network </a:t>
            </a: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load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Homogeneous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and </a:t>
            </a: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heterogeneous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controllers</a:t>
            </a:r>
            <a:endParaRPr kumimoji="1" lang="zh-CN" altLang="en-US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1845FBC-2767-98B2-5A2B-627BD951062A}"/>
              </a:ext>
            </a:extLst>
          </p:cNvPr>
          <p:cNvSpPr txBox="1"/>
          <p:nvPr/>
        </p:nvSpPr>
        <p:spPr>
          <a:xfrm>
            <a:off x="9289644" y="4622158"/>
            <a:ext cx="3195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TACC is </a:t>
            </a: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light</a:t>
            </a:r>
            <a:r>
              <a:rPr kumimoji="1"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and </a:t>
            </a:r>
            <a:r>
              <a:rPr kumimoji="1" lang="en-US" altLang="zh-CN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efficient</a:t>
            </a:r>
            <a:endParaRPr kumimoji="1" lang="zh-CN" altLang="en-US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1734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153</Words>
  <Application>Microsoft Office PowerPoint</Application>
  <PresentationFormat>宽屏</PresentationFormat>
  <Paragraphs>26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MS PGothic</vt:lpstr>
      <vt:lpstr>等线</vt:lpstr>
      <vt:lpstr>等线 Light</vt:lpstr>
      <vt:lpstr>Microsoft YaHei</vt:lpstr>
      <vt:lpstr>Arial</vt:lpstr>
      <vt:lpstr>Calibri</vt:lpstr>
      <vt:lpstr>Office 主题​​</vt:lpstr>
      <vt:lpstr>Adaptive Load Balance Scheme for  the Distributed Control Plane in SDN </vt:lpstr>
      <vt:lpstr>Problems and Ideas</vt:lpstr>
      <vt:lpstr>Main Results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Adaptive Load Balance Scheme for  the Distributed Control Plane in SDN</dc:title>
  <dc:creator>钰雯 周</dc:creator>
  <cp:lastModifiedBy>Windows 用户</cp:lastModifiedBy>
  <cp:revision>5</cp:revision>
  <dcterms:created xsi:type="dcterms:W3CDTF">2025-07-14T00:26:52Z</dcterms:created>
  <dcterms:modified xsi:type="dcterms:W3CDTF">2025-10-31T01:38:12Z</dcterms:modified>
</cp:coreProperties>
</file>