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vsdx" ContentType="application/vnd.ms-visio.drawing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charts/colors2.xml" ContentType="application/vnd.ms-office.chartcolorstyl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modifyVerifier cryptProviderType="rsaFull" cryptAlgorithmClass="hash" cryptAlgorithmType="typeAny" cryptAlgorithmSid="4" spinCount="100000" saltData="de5ykA59CAZJn911cpHjsA==" hashData="3XjFEvoqwXaeJINASPTG7V99n14="/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3" d="100"/>
          <a:sy n="93" d="100"/>
        </p:scale>
        <p:origin x="-1138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oleObject" Target="file:///C:\Users\31\Desktop\data.xlsx" TargetMode="External"/><Relationship Id="rId1" Type="http://schemas.openxmlformats.org/officeDocument/2006/relationships/themeOverride" Target="../theme/themeOverride1.xml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oleObject" Target="file:///C:\Users\31\Desktop\data.xlsx" TargetMode="External"/><Relationship Id="rId1" Type="http://schemas.openxmlformats.org/officeDocument/2006/relationships/themeOverride" Target="../theme/themeOverride2.xml"/><Relationship Id="rId4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ser>
          <c:idx val="0"/>
          <c:order val="0"/>
          <c:tx>
            <c:v>BB</c:v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Sheet1plus!$G$3:$G$7</c:f>
              <c:numCache>
                <c:formatCode>General</c:formatCode>
                <c:ptCount val="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</c:numCache>
            </c:numRef>
          </c:xVal>
          <c:yVal>
            <c:numRef>
              <c:f>Sheet1plus!$I$3:$I$7</c:f>
              <c:numCache>
                <c:formatCode>General</c:formatCode>
                <c:ptCount val="5"/>
                <c:pt idx="0">
                  <c:v>30151</c:v>
                </c:pt>
                <c:pt idx="1">
                  <c:v>525438</c:v>
                </c:pt>
                <c:pt idx="2">
                  <c:v>3300551</c:v>
                </c:pt>
                <c:pt idx="3">
                  <c:v>12752955</c:v>
                </c:pt>
                <c:pt idx="4">
                  <c:v>31836738</c:v>
                </c:pt>
              </c:numCache>
            </c:numRef>
          </c:yVal>
        </c:ser>
        <c:ser>
          <c:idx val="1"/>
          <c:order val="1"/>
          <c:tx>
            <c:v>AEB and CSB</c:v>
          </c:tx>
          <c:spPr>
            <a:ln w="9525" cap="rnd">
              <a:solidFill>
                <a:schemeClr val="accent2"/>
              </a:solidFill>
              <a:round/>
            </a:ln>
            <a:effectLst/>
          </c:spPr>
          <c:marker>
            <c:symbol val="triang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Sheet1plus!$G$11:$G$15</c:f>
              <c:numCache>
                <c:formatCode>General</c:formatCode>
                <c:ptCount val="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</c:numCache>
            </c:numRef>
          </c:xVal>
          <c:yVal>
            <c:numRef>
              <c:f>Sheet1plus!$I$11:$I$15</c:f>
              <c:numCache>
                <c:formatCode>General</c:formatCode>
                <c:ptCount val="5"/>
                <c:pt idx="0">
                  <c:v>10</c:v>
                </c:pt>
                <c:pt idx="1">
                  <c:v>24</c:v>
                </c:pt>
                <c:pt idx="2">
                  <c:v>36</c:v>
                </c:pt>
                <c:pt idx="3">
                  <c:v>57</c:v>
                </c:pt>
                <c:pt idx="4">
                  <c:v>84</c:v>
                </c:pt>
              </c:numCache>
            </c:numRef>
          </c:yVal>
        </c:ser>
        <c:dLbls/>
        <c:axId val="160237440"/>
        <c:axId val="160260096"/>
      </c:scatterChart>
      <c:valAx>
        <c:axId val="160237440"/>
        <c:scaling>
          <c:orientation val="minMax"/>
          <c:max val="50"/>
          <c:min val="10"/>
        </c:scaling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400"/>
                  <a:t>Distance (m)</a:t>
                </a:r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General" sourceLinked="1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0260096"/>
        <c:crosses val="autoZero"/>
        <c:crossBetween val="midCat"/>
        <c:majorUnit val="10"/>
      </c:valAx>
      <c:valAx>
        <c:axId val="160260096"/>
        <c:scaling>
          <c:logBase val="10"/>
          <c:orientation val="minMax"/>
        </c:scaling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400"/>
                  <a:t>#Page Accesses</a:t>
                </a:r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0.0E+00" sourceLinked="0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0237440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legend>
      <c:legendPos val="t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ser>
          <c:idx val="0"/>
          <c:order val="0"/>
          <c:tx>
            <c:v>BB</c:v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Sheet1plus!$G$3:$G$7</c:f>
              <c:numCache>
                <c:formatCode>General</c:formatCode>
                <c:ptCount val="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</c:numCache>
            </c:numRef>
          </c:xVal>
          <c:yVal>
            <c:numRef>
              <c:f>Sheet1plus!$H$3:$H$7</c:f>
              <c:numCache>
                <c:formatCode>General</c:formatCode>
                <c:ptCount val="5"/>
                <c:pt idx="0">
                  <c:v>1.1812059070000001</c:v>
                </c:pt>
                <c:pt idx="1">
                  <c:v>13.516690575000002</c:v>
                </c:pt>
                <c:pt idx="2">
                  <c:v>80.666756839999991</c:v>
                </c:pt>
                <c:pt idx="3">
                  <c:v>307.59347369400001</c:v>
                </c:pt>
                <c:pt idx="4">
                  <c:v>951.91231765700002</c:v>
                </c:pt>
              </c:numCache>
            </c:numRef>
          </c:yVal>
        </c:ser>
        <c:ser>
          <c:idx val="1"/>
          <c:order val="1"/>
          <c:tx>
            <c:v>AEB</c:v>
          </c:tx>
          <c:spPr>
            <a:ln w="9525" cap="rnd">
              <a:solidFill>
                <a:schemeClr val="accent2"/>
              </a:solidFill>
              <a:round/>
            </a:ln>
            <a:effectLst/>
          </c:spPr>
          <c:marker>
            <c:symbol val="triang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Sheet1plus!$G$11:$G$15</c:f>
              <c:numCache>
                <c:formatCode>General</c:formatCode>
                <c:ptCount val="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</c:numCache>
            </c:numRef>
          </c:xVal>
          <c:yVal>
            <c:numRef>
              <c:f>Sheet1plus!$H$11:$H$15</c:f>
              <c:numCache>
                <c:formatCode>General</c:formatCode>
                <c:ptCount val="5"/>
                <c:pt idx="0">
                  <c:v>5.6917859999999999E-3</c:v>
                </c:pt>
                <c:pt idx="1">
                  <c:v>0.10715529400000001</c:v>
                </c:pt>
                <c:pt idx="2">
                  <c:v>0.93201073300000004</c:v>
                </c:pt>
                <c:pt idx="3">
                  <c:v>3.8626695609999997</c:v>
                </c:pt>
                <c:pt idx="4">
                  <c:v>9.5515891610000008</c:v>
                </c:pt>
              </c:numCache>
            </c:numRef>
          </c:yVal>
        </c:ser>
        <c:ser>
          <c:idx val="2"/>
          <c:order val="2"/>
          <c:tx>
            <c:v>CSB</c:v>
          </c:tx>
          <c:spPr>
            <a:ln w="9525" cap="rnd">
              <a:solidFill>
                <a:schemeClr val="accent3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Sheet1plus!$G$19:$G$23</c:f>
              <c:numCache>
                <c:formatCode>General</c:formatCode>
                <c:ptCount val="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</c:numCache>
            </c:numRef>
          </c:xVal>
          <c:yVal>
            <c:numRef>
              <c:f>Sheet1plus!$H$19:$H$23</c:f>
              <c:numCache>
                <c:formatCode>General</c:formatCode>
                <c:ptCount val="5"/>
                <c:pt idx="0">
                  <c:v>2.0577780000000001E-3</c:v>
                </c:pt>
                <c:pt idx="1">
                  <c:v>1.3692624000000002E-2</c:v>
                </c:pt>
                <c:pt idx="2">
                  <c:v>3.6865024000000003E-2</c:v>
                </c:pt>
                <c:pt idx="3">
                  <c:v>0.10828392200000002</c:v>
                </c:pt>
                <c:pt idx="4">
                  <c:v>0.232303546</c:v>
                </c:pt>
              </c:numCache>
            </c:numRef>
          </c:yVal>
        </c:ser>
        <c:dLbls/>
        <c:axId val="160450816"/>
        <c:axId val="160461184"/>
      </c:scatterChart>
      <c:valAx>
        <c:axId val="160450816"/>
        <c:scaling>
          <c:orientation val="minMax"/>
          <c:max val="50"/>
          <c:min val="10"/>
        </c:scaling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400"/>
                  <a:t>Distance (m)</a:t>
                </a:r>
                <a:endParaRPr lang="zh-CN" altLang="en-US" sz="1400"/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General" sourceLinked="1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0461184"/>
        <c:crossesAt val="1.0000000000000005E-4"/>
        <c:crossBetween val="midCat"/>
        <c:majorUnit val="10"/>
      </c:valAx>
      <c:valAx>
        <c:axId val="160461184"/>
        <c:scaling>
          <c:logBase val="10"/>
          <c:orientation val="minMax"/>
        </c:scaling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400"/>
                  <a:t>CPU Time Cost (s)</a:t>
                </a:r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0.0E+00" sourceLinked="0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0450816"/>
        <c:crossesAt val="0"/>
        <c:crossBetween val="midCat"/>
      </c:valAx>
      <c:spPr>
        <a:noFill/>
        <a:ln>
          <a:noFill/>
        </a:ln>
        <a:effectLst/>
      </c:spPr>
    </c:plotArea>
    <c:legend>
      <c:legendPos val="t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65DC60-6262-42ED-97CC-3BC41F6AE1CE}" type="datetime1">
              <a:rPr lang="en-US" altLang="zh-CN"/>
              <a:pPr/>
              <a:t>8/30/2018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17C73D-2A48-40C8-BAA1-3D1A2899BCE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41182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D0A36B-E7C6-4BBC-92A3-5BE33AA319C7}" type="datetime1">
              <a:rPr lang="en-US" altLang="zh-CN"/>
              <a:pPr/>
              <a:t>8/30/2018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65FBB-AFF0-416F-915E-552AD76D87A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69993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3407D3-D561-4588-A0EE-2AC1D6501CE6}" type="datetime1">
              <a:rPr lang="en-US" altLang="zh-CN"/>
              <a:pPr/>
              <a:t>8/30/2018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91A525-51F0-4863-BA9A-B34D263875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897111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DBB9C0-119E-4611-8B48-D58F0699D237}" type="datetime1">
              <a:rPr lang="en-US" altLang="zh-CN"/>
              <a:pPr/>
              <a:t>8/30/2018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802599-998C-4643-B630-CEAC0109E3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619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611477-A46E-4C86-B861-9945F2AD6C5C}" type="datetime1">
              <a:rPr lang="en-US" altLang="zh-CN"/>
              <a:pPr/>
              <a:t>8/30/2018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0F16A6-E20A-4BC5-B0F5-F9E513A647C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498838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C5FD92-3481-403A-888A-2E0E188DA6FD}" type="datetime1">
              <a:rPr lang="en-US" altLang="zh-CN"/>
              <a:pPr/>
              <a:t>8/30/2018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6CB9F8-448C-4B62-B9D9-D0A7624BFC9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51209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C4C9D1-F080-40B4-A5B2-8D8DFD3DF32B}" type="datetime1">
              <a:rPr lang="en-US" altLang="zh-CN"/>
              <a:pPr/>
              <a:t>8/30/2018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6B8BF-F2A5-4367-8775-78456E6CAE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981587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CAD96A-9211-43DC-9A28-EF393E2CECA9}" type="datetime1">
              <a:rPr lang="en-US" altLang="zh-CN"/>
              <a:pPr/>
              <a:t>8/30/2018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D4AA34-05F8-4F0F-B0D7-49596362772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35675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F35130-8F5F-45BE-9EB7-B2B6BED060A4}" type="datetime1">
              <a:rPr lang="en-US" altLang="zh-CN"/>
              <a:pPr/>
              <a:t>8/30/2018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FB1F1D-2B83-45F8-B6F4-81AE338CCB1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268628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677810-BF6B-43A5-9B53-B36573654F17}" type="datetime1">
              <a:rPr lang="en-US" altLang="zh-CN"/>
              <a:pPr/>
              <a:t>8/30/2018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85B4E-9304-4551-B15C-A0F12DBAC6C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88944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A66BA9-7BE6-4831-8D4D-B26BBF8E8B3A}" type="datetime1">
              <a:rPr lang="en-US" altLang="zh-CN"/>
              <a:pPr/>
              <a:t>8/30/2018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C67C5A-59E0-4817-AF3E-1FE3E54C58D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71332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6A04EA28-9314-40C7-9E4F-942E129FE6F9}" type="datetime1">
              <a:rPr lang="en-US" altLang="zh-CN"/>
              <a:pPr/>
              <a:t>8/30/2018</a:t>
            </a:fld>
            <a:endParaRPr lang="en-US" altLang="zh-CN"/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036F7937-C9BB-4687-8F8B-9952A29A6FC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3366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FF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FF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FF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FF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FF"/>
          </a:solidFill>
          <a:latin typeface="Calibri" panose="020F0502020204030204" pitchFamily="34" charset="0"/>
          <a:ea typeface="MS PGothic" panose="020B0600070205080204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FF"/>
          </a:solidFill>
          <a:latin typeface="Calibri" panose="020F0502020204030204" pitchFamily="34" charset="0"/>
          <a:ea typeface="MS PGothic" panose="020B0600070205080204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FF"/>
          </a:solidFill>
          <a:latin typeface="Calibri" panose="020F0502020204030204" pitchFamily="34" charset="0"/>
          <a:ea typeface="MS PGothic" panose="020B0600070205080204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FF"/>
          </a:solidFill>
          <a:latin typeface="Calibri" panose="020F0502020204030204" pitchFamily="34" charset="0"/>
          <a:ea typeface="MS PGothic" panose="020B0600070205080204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journal.hep.com.cn/fcs/EN/10.1007/s11704-018-7074-4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11.vs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 idx="4294967295"/>
          </p:nvPr>
        </p:nvSpPr>
        <p:spPr>
          <a:xfrm>
            <a:off x="641346" y="685872"/>
            <a:ext cx="8045346" cy="1470025"/>
          </a:xfrm>
        </p:spPr>
        <p:txBody>
          <a:bodyPr/>
          <a:lstStyle/>
          <a:p>
            <a:pPr>
              <a:defRPr/>
            </a:pPr>
            <a:r>
              <a:rPr kumimoji="1" lang="en-US" altLang="zh-CN" sz="4000" dirty="0">
                <a:hlinkClick r:id="rId2"/>
              </a:rPr>
              <a:t>Answering why−not questions on KNN queries</a:t>
            </a:r>
            <a:endParaRPr kumimoji="1" lang="en-US" altLang="zh-CN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4294967295"/>
          </p:nvPr>
        </p:nvSpPr>
        <p:spPr>
          <a:xfrm>
            <a:off x="609600" y="4724342"/>
            <a:ext cx="8229600" cy="914400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None/>
            </a:pPr>
            <a:r>
              <a:rPr lang="en-CA" altLang="zh-CN" sz="2000" kern="0" dirty="0">
                <a:solidFill>
                  <a:srgbClr val="FF0000"/>
                </a:solidFill>
              </a:rPr>
              <a:t>Frontiers of Computer Science, DOI: </a:t>
            </a:r>
            <a:r>
              <a:rPr lang="en-US" altLang="zh-CN" sz="2000" dirty="0">
                <a:solidFill>
                  <a:srgbClr val="FF0000"/>
                </a:solidFill>
              </a:rPr>
              <a:t>10.1007/s11704-018-7074-4</a:t>
            </a:r>
          </a:p>
        </p:txBody>
      </p:sp>
      <p:sp>
        <p:nvSpPr>
          <p:cNvPr id="3076" name="Subtitle 2"/>
          <p:cNvSpPr txBox="1">
            <a:spLocks noChangeArrowheads="1"/>
          </p:cNvSpPr>
          <p:nvPr/>
        </p:nvSpPr>
        <p:spPr bwMode="auto">
          <a:xfrm>
            <a:off x="488950" y="3200342"/>
            <a:ext cx="8229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kumimoji="1" lang="en-US" altLang="zh-CN" sz="2800" b="1" dirty="0" err="1">
                <a:solidFill>
                  <a:srgbClr val="00B0F0"/>
                </a:solidFill>
                <a:latin typeface="Calibri" pitchFamily="34" charset="0"/>
              </a:rPr>
              <a:t>Zhefan</a:t>
            </a:r>
            <a:r>
              <a:rPr kumimoji="1" lang="en-US" altLang="zh-CN" sz="2800" b="1" dirty="0">
                <a:solidFill>
                  <a:srgbClr val="00B0F0"/>
                </a:solidFill>
                <a:latin typeface="Calibri" pitchFamily="34" charset="0"/>
              </a:rPr>
              <a:t> ZHONG, Xin LIN, Liang HE, Jing YANG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 idx="4294967295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dirty="0"/>
              <a:t>Problems &amp; </a:t>
            </a:r>
            <a:r>
              <a:rPr lang="en-US" altLang="zh-CN" dirty="0" smtClean="0"/>
              <a:t>Ideas</a:t>
            </a:r>
            <a:endParaRPr lang="en-US" altLang="zh-CN" dirty="0"/>
          </a:p>
        </p:txBody>
      </p:sp>
      <p:sp>
        <p:nvSpPr>
          <p:cNvPr id="4099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43000"/>
            <a:ext cx="8229600" cy="4830763"/>
          </a:xfrm>
        </p:spPr>
        <p:txBody>
          <a:bodyPr/>
          <a:lstStyle/>
          <a:p>
            <a:pPr eaLnBrk="1" hangingPunct="1"/>
            <a:r>
              <a:rPr lang="en-US" altLang="zh-CN" sz="2400" dirty="0" smtClean="0"/>
              <a:t>Problems of why−not questions on KNN queries</a:t>
            </a:r>
          </a:p>
          <a:p>
            <a:pPr lvl="1" eaLnBrk="1" hangingPunct="1"/>
            <a:r>
              <a:rPr lang="en-US" altLang="zh-CN" sz="2000" dirty="0" smtClean="0"/>
              <a:t>Why the KNN result doesn’t including users’ expected objects?</a:t>
            </a:r>
            <a:endParaRPr lang="en-US" altLang="zh-CN" sz="2000" dirty="0"/>
          </a:p>
          <a:p>
            <a:pPr lvl="1" eaLnBrk="1" hangingPunct="1"/>
            <a:r>
              <a:rPr lang="en-US" altLang="zh-CN" sz="2000" dirty="0" smtClean="0"/>
              <a:t>How can the missing object(s) be included in the KNN result?</a:t>
            </a:r>
            <a:endParaRPr lang="en-US" altLang="zh-CN" sz="2000" dirty="0"/>
          </a:p>
          <a:p>
            <a:pPr eaLnBrk="1" hangingPunct="1"/>
            <a:r>
              <a:rPr lang="en-US" altLang="zh-CN" sz="2400" dirty="0"/>
              <a:t>Ideas</a:t>
            </a:r>
            <a:r>
              <a:rPr lang="en-US" altLang="zh-CN" sz="2400" dirty="0" smtClean="0"/>
              <a:t>: query refinement approach</a:t>
            </a:r>
            <a:endParaRPr lang="en-US" altLang="zh-CN" sz="2400" dirty="0"/>
          </a:p>
          <a:p>
            <a:pPr lvl="1" eaLnBrk="1" hangingPunct="1"/>
            <a:r>
              <a:rPr lang="en-US" altLang="zh-CN" sz="2000" dirty="0"/>
              <a:t>M</a:t>
            </a:r>
            <a:r>
              <a:rPr lang="en-US" altLang="zh-CN" sz="2000" dirty="0" smtClean="0"/>
              <a:t>odifying the original query: query position, original k</a:t>
            </a:r>
            <a:endParaRPr lang="en-US" altLang="zh-CN" sz="2000" dirty="0"/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2400" dirty="0">
              <a:solidFill>
                <a:srgbClr val="000000"/>
              </a:solidFill>
            </a:endParaRPr>
          </a:p>
        </p:txBody>
      </p:sp>
      <p:sp>
        <p:nvSpPr>
          <p:cNvPr id="410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88464340"/>
              </p:ext>
            </p:extLst>
          </p:nvPr>
        </p:nvGraphicFramePr>
        <p:xfrm>
          <a:off x="79375" y="3809990"/>
          <a:ext cx="8985250" cy="2357437"/>
        </p:xfrm>
        <a:graphic>
          <a:graphicData uri="http://schemas.openxmlformats.org/presentationml/2006/ole">
            <p:oleObj spid="_x0000_s4107" name="Visio" r:id="rId3" imgW="8985385" imgH="2357977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581985" y="632452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Query refinement 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 idx="4294967295"/>
          </p:nvPr>
        </p:nvSpPr>
        <p:spPr>
          <a:xfrm>
            <a:off x="508000" y="45727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/>
              <a:t>Main Contributions</a:t>
            </a:r>
          </a:p>
        </p:txBody>
      </p:sp>
      <p:sp>
        <p:nvSpPr>
          <p:cNvPr id="5124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0" y="2439988"/>
            <a:ext cx="4267200" cy="838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2000" b="1" dirty="0" smtClean="0"/>
              <a:t>CPU Time Cost</a:t>
            </a:r>
            <a:endParaRPr lang="en-US" altLang="zh-CN" sz="2000" b="1" dirty="0"/>
          </a:p>
        </p:txBody>
      </p:sp>
      <p:sp>
        <p:nvSpPr>
          <p:cNvPr id="5125" name="Content Placeholder 13"/>
          <p:cNvSpPr>
            <a:spLocks noGrp="1"/>
          </p:cNvSpPr>
          <p:nvPr>
            <p:ph sz="half" idx="4294967295"/>
          </p:nvPr>
        </p:nvSpPr>
        <p:spPr>
          <a:xfrm>
            <a:off x="4794250" y="2438400"/>
            <a:ext cx="4038600" cy="2222500"/>
          </a:xfrm>
        </p:spPr>
        <p:txBody>
          <a:bodyPr/>
          <a:lstStyle/>
          <a:p>
            <a:r>
              <a:rPr lang="en-US" altLang="zh-CN" sz="2000" b="1" dirty="0" smtClean="0"/>
              <a:t>I/O Cost</a:t>
            </a:r>
            <a:endParaRPr lang="en-US" altLang="zh-CN" sz="2000" b="1" dirty="0"/>
          </a:p>
        </p:txBody>
      </p:sp>
      <p:graphicFrame>
        <p:nvGraphicFramePr>
          <p:cNvPr id="11" name="图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38334032"/>
              </p:ext>
            </p:extLst>
          </p:nvPr>
        </p:nvGraphicFramePr>
        <p:xfrm>
          <a:off x="4794250" y="3278188"/>
          <a:ext cx="4271561" cy="2512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图表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70960744"/>
              </p:ext>
            </p:extLst>
          </p:nvPr>
        </p:nvGraphicFramePr>
        <p:xfrm>
          <a:off x="452839" y="3124208"/>
          <a:ext cx="4271561" cy="2666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矩形 5"/>
          <p:cNvSpPr/>
          <p:nvPr/>
        </p:nvSpPr>
        <p:spPr>
          <a:xfrm>
            <a:off x="1768547" y="6106026"/>
            <a:ext cx="57085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000" b="1" dirty="0">
                <a:latin typeface="+mn-lt"/>
                <a:ea typeface="+mn-ea"/>
              </a:rPr>
              <a:t>Effect of distance from original q to missing object o</a:t>
            </a:r>
            <a:endParaRPr lang="zh-CN" altLang="en-US" sz="2000" b="1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</TotalTime>
  <Pages>0</Pages>
  <Words>114</Words>
  <Characters>0</Characters>
  <Application>Microsoft Office PowerPoint</Application>
  <DocSecurity>0</DocSecurity>
  <PresentationFormat>全屏显示(4:3)</PresentationFormat>
  <Lines>0</Lines>
  <Paragraphs>18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Theme</vt:lpstr>
      <vt:lpstr>Visio</vt:lpstr>
      <vt:lpstr>Answering why−not questions on KNN queries</vt:lpstr>
      <vt:lpstr>Problems &amp; Ideas</vt:lpstr>
      <vt:lpstr>Main Contributions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Your Title</dc:title>
  <dc:creator>Dina Katabi</dc:creator>
  <cp:lastModifiedBy>a</cp:lastModifiedBy>
  <cp:revision>191</cp:revision>
  <dcterms:created xsi:type="dcterms:W3CDTF">2010-02-22T23:54:04Z</dcterms:created>
  <dcterms:modified xsi:type="dcterms:W3CDTF">2018-08-30T06:40:38Z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